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28"/>
  </p:notesMasterIdLst>
  <p:sldIdLst>
    <p:sldId id="256" r:id="rId2"/>
    <p:sldId id="259" r:id="rId3"/>
    <p:sldId id="258" r:id="rId4"/>
    <p:sldId id="264" r:id="rId5"/>
    <p:sldId id="261" r:id="rId6"/>
    <p:sldId id="270" r:id="rId7"/>
    <p:sldId id="262" r:id="rId8"/>
    <p:sldId id="263" r:id="rId9"/>
    <p:sldId id="265" r:id="rId10"/>
    <p:sldId id="267" r:id="rId11"/>
    <p:sldId id="268" r:id="rId12"/>
    <p:sldId id="269" r:id="rId13"/>
    <p:sldId id="266" r:id="rId14"/>
    <p:sldId id="271" r:id="rId15"/>
    <p:sldId id="275" r:id="rId16"/>
    <p:sldId id="276" r:id="rId17"/>
    <p:sldId id="279" r:id="rId18"/>
    <p:sldId id="280" r:id="rId19"/>
    <p:sldId id="274" r:id="rId20"/>
    <p:sldId id="277" r:id="rId21"/>
    <p:sldId id="281" r:id="rId22"/>
    <p:sldId id="283" r:id="rId23"/>
    <p:sldId id="282" r:id="rId24"/>
    <p:sldId id="284" r:id="rId25"/>
    <p:sldId id="285" r:id="rId26"/>
    <p:sldId id="286" r:id="rId2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1360" autoAdjust="0"/>
  </p:normalViewPr>
  <p:slideViewPr>
    <p:cSldViewPr snapToGrid="0">
      <p:cViewPr varScale="1">
        <p:scale>
          <a:sx n="69" d="100"/>
          <a:sy n="69" d="100"/>
        </p:scale>
        <p:origin x="1234" y="77"/>
      </p:cViewPr>
      <p:guideLst/>
    </p:cSldViewPr>
  </p:slideViewPr>
  <p:notesTextViewPr>
    <p:cViewPr>
      <p:scale>
        <a:sx n="1" d="1"/>
        <a:sy n="1" d="1"/>
      </p:scale>
      <p:origin x="0" y="-403"/>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35074-5AF3-4453-8407-C7692C3771EE}" type="datetimeFigureOut">
              <a:rPr lang="zh-TW" altLang="en-US" smtClean="0"/>
              <a:t>2023/4/24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29F80-A60E-45CF-81A8-5CC69D4E0B6A}" type="slidenum">
              <a:rPr lang="zh-TW" altLang="en-US" smtClean="0"/>
              <a:t>‹#›</a:t>
            </a:fld>
            <a:endParaRPr lang="zh-TW" altLang="en-US"/>
          </a:p>
        </p:txBody>
      </p:sp>
    </p:spTree>
    <p:extLst>
      <p:ext uri="{BB962C8B-B14F-4D97-AF65-F5344CB8AC3E}">
        <p14:creationId xmlns:p14="http://schemas.microsoft.com/office/powerpoint/2010/main" val="271413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主題：</a:t>
            </a:r>
            <a:r>
              <a:rPr lang="en-US" altLang="zh-TW" dirty="0">
                <a:latin typeface="微軟正黑體" panose="020B0604030504040204" pitchFamily="34" charset="-120"/>
                <a:ea typeface="微軟正黑體" panose="020B0604030504040204" pitchFamily="34" charset="-120"/>
              </a:rPr>
              <a:t>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a:t>
            </a:fld>
            <a:endParaRPr lang="zh-TW" altLang="en-US"/>
          </a:p>
        </p:txBody>
      </p:sp>
    </p:spTree>
    <p:extLst>
      <p:ext uri="{BB962C8B-B14F-4D97-AF65-F5344CB8AC3E}">
        <p14:creationId xmlns:p14="http://schemas.microsoft.com/office/powerpoint/2010/main" val="1584419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的主要機制</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可以說是擁有兩個大腦，兩個神經網路結構幾乎相同的兩個獨立網路：策略網路與評價網路。</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555555"/>
                </a:solidFill>
                <a:effectLst/>
                <a:latin typeface="微軟正黑體" panose="020B0604030504040204" pitchFamily="34" charset="-120"/>
                <a:ea typeface="微軟正黑體" panose="020B0604030504040204" pitchFamily="34" charset="-120"/>
              </a:rPr>
              <a:t>第二個層面則是現在的策略網路不再需要在</a:t>
            </a:r>
            <a:r>
              <a:rPr lang="en-US" altLang="zh-TW" sz="1200" b="0" i="0" dirty="0">
                <a:solidFill>
                  <a:srgbClr val="555555"/>
                </a:solidFill>
                <a:effectLst/>
                <a:latin typeface="微軟正黑體" panose="020B0604030504040204" pitchFamily="34" charset="-120"/>
                <a:ea typeface="微軟正黑體" panose="020B0604030504040204" pitchFamily="34" charset="-120"/>
              </a:rPr>
              <a:t>19*19</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的方格中找出最可能落子位置，改良過的策略網路可以先透過卷積核排除掉一些區域不去進行計算，然後再根據剩餘區域找出最可能位置，雖然這可能降低</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策略網路的威力，但是這種機制卻能讓</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計算速度提升</a:t>
            </a:r>
            <a:r>
              <a:rPr lang="en-US" altLang="zh-TW" sz="1200" b="0" i="0" dirty="0">
                <a:solidFill>
                  <a:srgbClr val="555555"/>
                </a:solidFill>
                <a:effectLst/>
                <a:latin typeface="微軟正黑體" panose="020B0604030504040204" pitchFamily="34" charset="-120"/>
                <a:ea typeface="微軟正黑體" panose="020B0604030504040204" pitchFamily="34" charset="-120"/>
              </a:rPr>
              <a:t>1000</a:t>
            </a:r>
            <a:r>
              <a:rPr lang="zh-TW" altLang="en-US" sz="1200" b="0" i="0" dirty="0">
                <a:solidFill>
                  <a:srgbClr val="555555"/>
                </a:solidFill>
                <a:effectLst/>
                <a:latin typeface="微軟正黑體" panose="020B0604030504040204" pitchFamily="34" charset="-120"/>
                <a:ea typeface="微軟正黑體" panose="020B0604030504040204" pitchFamily="34" charset="-120"/>
              </a:rPr>
              <a:t>倍以上。也正因為</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 Go</a:t>
            </a:r>
            <a:r>
              <a:rPr lang="zh-TW" altLang="en-US" sz="1200" b="0" i="0" dirty="0">
                <a:solidFill>
                  <a:srgbClr val="555555"/>
                </a:solidFill>
                <a:effectLst/>
                <a:latin typeface="微軟正黑體" panose="020B0604030504040204" pitchFamily="34" charset="-120"/>
                <a:ea typeface="微軟正黑體" panose="020B0604030504040204" pitchFamily="34" charset="-120"/>
              </a:rPr>
              <a:t>一直是根據整體局勢來猜測對手的可能落子選擇，也因此人類耍的小心機像是刻意下幾步希望擾亂電腦的落子位置，其實都是沒有意義的。</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br>
              <a:rPr lang="en-US" altLang="zh-TW" sz="1200" b="0" i="0" dirty="0">
                <a:solidFill>
                  <a:srgbClr val="555555"/>
                </a:solidFill>
                <a:effectLst/>
                <a:latin typeface="微軟正黑體" panose="020B0604030504040204" pitchFamily="34" charset="-120"/>
                <a:ea typeface="微軟正黑體" panose="020B0604030504040204" pitchFamily="34" charset="-120"/>
              </a:rPr>
            </a:br>
            <a:r>
              <a:rPr lang="zh-TW" altLang="en-US" sz="1200" b="0" i="0" dirty="0">
                <a:solidFill>
                  <a:srgbClr val="555555"/>
                </a:solidFill>
                <a:effectLst/>
                <a:latin typeface="微軟正黑體" panose="020B0604030504040204" pitchFamily="34" charset="-120"/>
                <a:ea typeface="微軟正黑體" panose="020B0604030504040204" pitchFamily="34" charset="-120"/>
              </a:rPr>
              <a:t>透過兩台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對弈的方式，因為兩台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的實力可以當作是相同的，那麼最後的輸贏一定跟原來的兩人實力無關，而是跟下的位置有關。也因此評價網路並不是透過這世界上已知的棋譜作為訓練，因為人類對奕會受到雙方實力的影響。</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間對奕可能就一秒完成數局，這種方式可以快速地累積出正確的評價樣本。所以先前提到機器下圍棋最大困難點評價機制的部分就是這樣透過神經網路來解決掉。</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rPr>
              <a:t>Reference</a:t>
            </a:r>
            <a:r>
              <a:rPr lang="zh-TW" altLang="en-US" sz="1200" b="0" i="0" dirty="0">
                <a:solidFill>
                  <a:srgbClr val="555555"/>
                </a:solidFill>
                <a:effectLst/>
                <a:latin typeface="微軟正黑體" panose="020B0604030504040204" pitchFamily="34" charset="-120"/>
                <a:ea typeface="微軟正黑體" panose="020B0604030504040204" pitchFamily="34" charset="-120"/>
              </a:rPr>
              <a:t>：</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555555"/>
                </a:solidFill>
                <a:effectLst/>
                <a:latin typeface="微軟正黑體" panose="020B0604030504040204" pitchFamily="34" charset="-120"/>
                <a:ea typeface="微軟正黑體" panose="020B0604030504040204" pitchFamily="34" charset="-120"/>
              </a:rPr>
              <a:t>尹相志</a:t>
            </a:r>
            <a:r>
              <a:rPr lang="en-US" altLang="zh-TW" sz="1200" b="0" i="0" dirty="0">
                <a:solidFill>
                  <a:srgbClr val="555555"/>
                </a:solidFill>
                <a:effectLst/>
                <a:latin typeface="微軟正黑體" panose="020B0604030504040204" pitchFamily="34" charset="-120"/>
                <a:ea typeface="微軟正黑體" panose="020B0604030504040204" pitchFamily="34" charset="-120"/>
              </a:rPr>
              <a:t>Allan‘s blog</a:t>
            </a:r>
            <a:r>
              <a:rPr lang="zh-TW" altLang="en-US" sz="1200" b="0" i="0" dirty="0">
                <a:solidFill>
                  <a:srgbClr val="555555"/>
                </a:solidFill>
                <a:effectLst/>
                <a:latin typeface="微軟正黑體" panose="020B0604030504040204" pitchFamily="34" charset="-120"/>
                <a:ea typeface="微軟正黑體" panose="020B0604030504040204" pitchFamily="34" charset="-120"/>
              </a:rPr>
              <a:t> → </a:t>
            </a:r>
            <a:r>
              <a:rPr lang="en-US" altLang="zh-TW" sz="1200" b="0" i="0" dirty="0">
                <a:solidFill>
                  <a:srgbClr val="555555"/>
                </a:solidFill>
                <a:effectLst/>
                <a:latin typeface="微軟正黑體" panose="020B0604030504040204" pitchFamily="34" charset="-120"/>
                <a:ea typeface="微軟正黑體" panose="020B0604030504040204" pitchFamily="34" charset="-120"/>
              </a:rPr>
              <a:t>https://dotblogs.com.tw/allanyiin/2016/03/12/222215</a:t>
            </a:r>
          </a:p>
          <a:p>
            <a:pPr marL="171450" indent="-171450">
              <a:buFont typeface="Arial" panose="020B0604020202020204" pitchFamily="34" charset="0"/>
              <a:buChar char="•"/>
            </a:pPr>
            <a:r>
              <a:rPr lang="en-US" altLang="zh-TW" sz="1200" b="0" i="0" dirty="0">
                <a:solidFill>
                  <a:srgbClr val="555555"/>
                </a:solidFill>
                <a:effectLst/>
                <a:latin typeface="微軟正黑體" panose="020B0604030504040204" pitchFamily="34" charset="-120"/>
                <a:ea typeface="微軟正黑體" panose="020B0604030504040204" pitchFamily="34" charset="-120"/>
              </a:rPr>
              <a:t>A brief introduction of AlphaGo and Deep Learning: How it works</a:t>
            </a:r>
            <a:r>
              <a:rPr lang="zh-TW" altLang="en-US" sz="1200" b="0" i="0" dirty="0">
                <a:solidFill>
                  <a:srgbClr val="555555"/>
                </a:solidFill>
                <a:effectLst/>
                <a:latin typeface="微軟正黑體" panose="020B0604030504040204" pitchFamily="34" charset="-120"/>
                <a:ea typeface="微軟正黑體" panose="020B0604030504040204" pitchFamily="34" charset="-120"/>
              </a:rPr>
              <a:t> → </a:t>
            </a:r>
            <a:r>
              <a:rPr lang="en-US" altLang="zh-TW" sz="1200" b="0" i="0" dirty="0">
                <a:solidFill>
                  <a:srgbClr val="555555"/>
                </a:solidFill>
                <a:effectLst/>
                <a:latin typeface="微軟正黑體" panose="020B0604030504040204" pitchFamily="34" charset="-120"/>
                <a:ea typeface="微軟正黑體" panose="020B0604030504040204" pitchFamily="34" charset="-120"/>
              </a:rPr>
              <a:t>https://medium.com/@kinwo/a-brief-introduction-of-alphago-and-deep-learning-how-it-works-76e23f82fe99</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10</a:t>
            </a:fld>
            <a:endParaRPr lang="zh-TW" altLang="en-US"/>
          </a:p>
        </p:txBody>
      </p:sp>
    </p:spTree>
    <p:extLst>
      <p:ext uri="{BB962C8B-B14F-4D97-AF65-F5344CB8AC3E}">
        <p14:creationId xmlns:p14="http://schemas.microsoft.com/office/powerpoint/2010/main" val="3418192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Evaluate the best next move based on the current state of the board and action of the opponent.</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First, trained with Supervised Learning using many of the human players data.</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Then, trained with Reinforcement Learning by playing with itself.</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 Prevent over-fitting &amp; Adjust the policy towards the correct goal of winning games rather than maximizing predictive accuracy.</a:t>
            </a: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11</a:t>
            </a:fld>
            <a:endParaRPr lang="zh-TW" altLang="en-US"/>
          </a:p>
        </p:txBody>
      </p:sp>
    </p:spTree>
    <p:extLst>
      <p:ext uri="{BB962C8B-B14F-4D97-AF65-F5344CB8AC3E}">
        <p14:creationId xmlns:p14="http://schemas.microsoft.com/office/powerpoint/2010/main" val="3323859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Value </a:t>
            </a:r>
            <a:r>
              <a:rPr lang="en-US" altLang="zh-TW" sz="1200" dirty="0" err="1">
                <a:latin typeface="微軟正黑體" panose="020B0604030504040204" pitchFamily="34" charset="-120"/>
                <a:ea typeface="微軟正黑體" panose="020B0604030504040204" pitchFamily="34" charset="-120"/>
                <a:cs typeface="Calibri" panose="020F0502020204030204" pitchFamily="34" charset="0"/>
              </a:rPr>
              <a:t>NetWork</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 </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Calculate the probability of the winning the game given the move suggested by Policy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endParaRPr lang="zh-TW" altLang="en-US"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12</a:t>
            </a:fld>
            <a:endParaRPr lang="zh-TW" altLang="en-US"/>
          </a:p>
        </p:txBody>
      </p:sp>
    </p:spTree>
    <p:extLst>
      <p:ext uri="{BB962C8B-B14F-4D97-AF65-F5344CB8AC3E}">
        <p14:creationId xmlns:p14="http://schemas.microsoft.com/office/powerpoint/2010/main" val="3106119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Helvetica Neue"/>
              </a:rPr>
              <a:t>(</a:t>
            </a:r>
            <a:r>
              <a:rPr lang="zh-TW" altLang="en-US" b="0" i="0" dirty="0">
                <a:solidFill>
                  <a:srgbClr val="0000CD"/>
                </a:solidFill>
                <a:effectLst/>
                <a:latin typeface="Helvetica Neue"/>
              </a:rPr>
              <a:t>對方會下在哪</a:t>
            </a:r>
            <a:r>
              <a:rPr lang="en-US" altLang="zh-TW" b="0" i="0" dirty="0">
                <a:solidFill>
                  <a:srgbClr val="0000CD"/>
                </a:solidFill>
                <a:effectLst/>
                <a:latin typeface="Helvetica Neue"/>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Helvetica Neue"/>
              </a:rPr>
              <a:t>用來判斷對手最可能的落子位置</a:t>
            </a:r>
            <a:r>
              <a:rPr lang="zh-TW" altLang="en-US" b="0" i="0" dirty="0">
                <a:solidFill>
                  <a:srgbClr val="555555"/>
                </a:solidFill>
                <a:effectLst/>
                <a:latin typeface="Helvetica Neue"/>
              </a:rPr>
              <a:t>。大量的輸入這個世界上職業棋手的棋譜，用來預測對手最有可能的落子位置。</a:t>
            </a:r>
            <a:endParaRPr lang="en-US" altLang="zh-TW" b="0" i="0" dirty="0">
              <a:solidFill>
                <a:srgbClr val="555555"/>
              </a:solidFill>
              <a:effectLst/>
              <a:latin typeface="Helvetica Neue"/>
            </a:endParaRPr>
          </a:p>
          <a:p>
            <a:r>
              <a:rPr lang="zh-TW" altLang="en-US" b="0" i="0" dirty="0">
                <a:solidFill>
                  <a:srgbClr val="555555"/>
                </a:solidFill>
                <a:effectLst/>
                <a:latin typeface="Helvetica Neue"/>
              </a:rPr>
              <a:t>第一個層面是利用了名為</a:t>
            </a:r>
            <a:r>
              <a:rPr lang="zh-TW" altLang="en-US" b="0" i="0" dirty="0">
                <a:solidFill>
                  <a:srgbClr val="0000CD"/>
                </a:solidFill>
                <a:effectLst/>
                <a:latin typeface="Helvetica Neue"/>
              </a:rPr>
              <a:t>增強策略網路</a:t>
            </a:r>
            <a:r>
              <a:rPr lang="en-US" altLang="zh-TW" b="0" i="0" dirty="0">
                <a:solidFill>
                  <a:srgbClr val="0000CD"/>
                </a:solidFill>
                <a:effectLst/>
                <a:latin typeface="Helvetica Neue"/>
              </a:rPr>
              <a:t>(reinforced-learning (RL) policy network)</a:t>
            </a:r>
            <a:r>
              <a:rPr lang="zh-TW" altLang="en-US" b="0" i="0" dirty="0">
                <a:solidFill>
                  <a:srgbClr val="555555"/>
                </a:solidFill>
                <a:effectLst/>
                <a:latin typeface="Helvetica Neue"/>
              </a:rPr>
              <a:t>的技術，他先使用部分樣本訓練出一個基礎版本的策略網路，以及使用完整樣本建立出來的進階版策略網路；</a:t>
            </a:r>
            <a:endParaRPr lang="en-US" altLang="zh-TW" b="0" i="0" dirty="0">
              <a:solidFill>
                <a:srgbClr val="555555"/>
              </a:solidFill>
              <a:effectLst/>
              <a:latin typeface="Helvetica Neue"/>
            </a:endParaRPr>
          </a:p>
          <a:p>
            <a:r>
              <a:rPr lang="zh-TW" altLang="en-US" b="0" i="0" dirty="0">
                <a:solidFill>
                  <a:srgbClr val="555555"/>
                </a:solidFill>
                <a:effectLst/>
                <a:latin typeface="Helvetica Neue"/>
              </a:rPr>
              <a:t>然後</a:t>
            </a:r>
            <a:r>
              <a:rPr lang="zh-TW" altLang="en-US" b="0" i="0" dirty="0">
                <a:solidFill>
                  <a:srgbClr val="0000CD"/>
                </a:solidFill>
                <a:effectLst/>
                <a:latin typeface="Helvetica Neue"/>
              </a:rPr>
              <a:t>讓兩個網路對弈</a:t>
            </a:r>
            <a:r>
              <a:rPr lang="zh-TW" altLang="en-US" b="0" i="0" dirty="0">
                <a:solidFill>
                  <a:srgbClr val="555555"/>
                </a:solidFill>
                <a:effectLst/>
                <a:latin typeface="Helvetica Neue"/>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Helvetica Neue"/>
              </a:rPr>
              <a:t>(</a:t>
            </a:r>
            <a:r>
              <a:rPr lang="zh-TW" altLang="en-US" b="0" i="0" dirty="0">
                <a:solidFill>
                  <a:srgbClr val="555555"/>
                </a:solidFill>
                <a:effectLst/>
                <a:latin typeface="Helvetica Neue"/>
              </a:rPr>
              <a:t>高手</a:t>
            </a:r>
            <a:r>
              <a:rPr lang="en-US" altLang="zh-TW" b="0" i="0" dirty="0">
                <a:solidFill>
                  <a:srgbClr val="555555"/>
                </a:solidFill>
                <a:effectLst/>
                <a:latin typeface="Helvetica Neue"/>
              </a:rPr>
              <a:t>)</a:t>
            </a:r>
            <a:r>
              <a:rPr lang="zh-TW" altLang="en-US" b="0" i="0" dirty="0">
                <a:solidFill>
                  <a:srgbClr val="555555"/>
                </a:solidFill>
                <a:effectLst/>
                <a:latin typeface="Helvetica Neue"/>
              </a:rPr>
              <a:t>落子的預測。</a:t>
            </a:r>
            <a:endParaRPr lang="en-US" altLang="zh-TW" sz="1200" b="0" i="0" dirty="0">
              <a:solidFill>
                <a:srgbClr val="555555"/>
              </a:solidFill>
              <a:effectLst/>
              <a:latin typeface="Helvetica Neue"/>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Helvetica Neue"/>
              </a:rPr>
              <a:t>(</a:t>
            </a:r>
            <a:r>
              <a:rPr lang="zh-TW" altLang="en-US" b="0" i="0" dirty="0">
                <a:solidFill>
                  <a:srgbClr val="0000CD"/>
                </a:solidFill>
                <a:effectLst/>
                <a:latin typeface="Helvetica Neue"/>
              </a:rPr>
              <a:t>我下在這的勝率是多少</a:t>
            </a:r>
            <a:r>
              <a:rPr lang="en-US" altLang="zh-TW" b="0" i="0" dirty="0">
                <a:solidFill>
                  <a:srgbClr val="0000CD"/>
                </a:solidFill>
                <a:effectLst/>
                <a:latin typeface="Helvetica Neue"/>
              </a:rPr>
              <a:t>)</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Helvetica Neue"/>
              </a:rPr>
              <a:t>關注在目前局勢的狀況下，每個落子位置的「最後」勝率</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13</a:t>
            </a:fld>
            <a:endParaRPr lang="zh-TW" altLang="en-US"/>
          </a:p>
        </p:txBody>
      </p:sp>
    </p:spTree>
    <p:extLst>
      <p:ext uri="{BB962C8B-B14F-4D97-AF65-F5344CB8AC3E}">
        <p14:creationId xmlns:p14="http://schemas.microsoft.com/office/powerpoint/2010/main" val="97557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的整體訓練架構</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進行分類</a:t>
            </a:r>
            <a:r>
              <a:rPr lang="en-US" altLang="zh-TW" sz="1200" dirty="0">
                <a:latin typeface="微軟正黑體" panose="020B0604030504040204" pitchFamily="34" charset="-120"/>
                <a:ea typeface="微軟正黑體" panose="020B0604030504040204" pitchFamily="34" charset="-120"/>
              </a:rPr>
              <a:t>(Classification)</a:t>
            </a:r>
            <a:r>
              <a:rPr lang="zh-TW" altLang="en-US" sz="1200" dirty="0">
                <a:latin typeface="微軟正黑體" panose="020B0604030504040204" pitchFamily="34" charset="-120"/>
                <a:ea typeface="微軟正黑體" panose="020B0604030504040204" pitchFamily="34" charset="-120"/>
              </a:rPr>
              <a:t>之後得到直接策略</a:t>
            </a:r>
            <a:r>
              <a:rPr lang="en-US" altLang="zh-TW" sz="1200" dirty="0">
                <a:latin typeface="微軟正黑體" panose="020B0604030504040204" pitchFamily="34" charset="-120"/>
                <a:ea typeface="微軟正黑體" panose="020B0604030504040204" pitchFamily="34" charset="-120"/>
              </a:rPr>
              <a:t>(Rollout Policy)</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然後再用神經網路一般化之後得到習得策略</a:t>
            </a: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接著用強化學習</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自我對下得到改良策略</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最後利用迴歸從中得到盤面評估函數</a:t>
            </a:r>
            <a:r>
              <a:rPr lang="en-US" altLang="zh-TW" sz="1200" dirty="0">
                <a:latin typeface="微軟正黑體" panose="020B0604030504040204" pitchFamily="34" charset="-120"/>
                <a:ea typeface="微軟正黑體" panose="020B0604030504040204" pitchFamily="34" charset="-120"/>
              </a:rPr>
              <a:t>(Value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從歷史對局資料庫當中，</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可以獲得「直接策略」以及「習得策略」，也就是直接獲得前人的下棋方式，以及從前人的下棋方式中，歸納出一些改良的下棋法。</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再利用自己改良的下棋法，自己跟自己沒日沒夜的對下，這是「改良策略」</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也就是所謂的強化學習層面，</a:t>
            </a:r>
            <a:r>
              <a:rPr lang="en-US" altLang="zh-TW" sz="1200" dirty="0">
                <a:latin typeface="微軟正黑體" panose="020B0604030504040204" pitchFamily="34" charset="-120"/>
                <a:ea typeface="微軟正黑體" panose="020B0604030504040204" pitchFamily="34" charset="-120"/>
              </a:rPr>
              <a:t>Reinforcement learning</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最後，</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可以從這些所有下棋的過程當中，透過迴歸分析得出價值網路（</a:t>
            </a:r>
            <a:r>
              <a:rPr lang="en-US" altLang="zh-TW" sz="1200" dirty="0">
                <a:latin typeface="微軟正黑體" panose="020B0604030504040204" pitchFamily="34" charset="-120"/>
                <a:ea typeface="微軟正黑體" panose="020B0604030504040204" pitchFamily="34" charset="-120"/>
              </a:rPr>
              <a:t>Value Network</a:t>
            </a:r>
            <a:r>
              <a:rPr lang="zh-TW" altLang="en-US" sz="1200" dirty="0">
                <a:latin typeface="微軟正黑體" panose="020B0604030504040204" pitchFamily="34" charset="-120"/>
                <a:ea typeface="微軟正黑體" panose="020B0604030504040204" pitchFamily="34" charset="-120"/>
              </a:rPr>
              <a:t>），也就是盤面評估函數。這些經驗，會讓</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可以判斷盤面的局勢以及勝率，以及究竟要不要繼續下下去。</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1):</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30 millions position from 160,000 human games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2):</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10,000 mini-batches of 128 self-play games</a:t>
            </a:r>
          </a:p>
          <a:p>
            <a:pPr marL="171450" indent="-171450" algn="l" defTabSz="914400" rtl="0" eaLnBrk="1" latinLnBrk="0" hangingPunct="1">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Training data: 30 million games of self-play</a:t>
            </a: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Supervised Learning</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Reinforcement Learning</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14</a:t>
            </a:fld>
            <a:endParaRPr lang="zh-TW" altLang="en-US"/>
          </a:p>
        </p:txBody>
      </p:sp>
    </p:spTree>
    <p:extLst>
      <p:ext uri="{BB962C8B-B14F-4D97-AF65-F5344CB8AC3E}">
        <p14:creationId xmlns:p14="http://schemas.microsoft.com/office/powerpoint/2010/main" val="1056693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的整體訓練架構</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進行分類</a:t>
            </a:r>
            <a:r>
              <a:rPr lang="en-US" altLang="zh-TW" sz="1200" dirty="0">
                <a:latin typeface="微軟正黑體" panose="020B0604030504040204" pitchFamily="34" charset="-120"/>
                <a:ea typeface="微軟正黑體" panose="020B0604030504040204" pitchFamily="34" charset="-120"/>
              </a:rPr>
              <a:t>(Classification)</a:t>
            </a:r>
            <a:r>
              <a:rPr lang="zh-TW" altLang="en-US" sz="1200" dirty="0">
                <a:latin typeface="微軟正黑體" panose="020B0604030504040204" pitchFamily="34" charset="-120"/>
                <a:ea typeface="微軟正黑體" panose="020B0604030504040204" pitchFamily="34" charset="-120"/>
              </a:rPr>
              <a:t>之後得到直接策略</a:t>
            </a:r>
            <a:r>
              <a:rPr lang="en-US" altLang="zh-TW" sz="1200" dirty="0">
                <a:latin typeface="微軟正黑體" panose="020B0604030504040204" pitchFamily="34" charset="-120"/>
                <a:ea typeface="微軟正黑體" panose="020B0604030504040204" pitchFamily="34" charset="-120"/>
              </a:rPr>
              <a:t>(Rollout Policy)</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然後再用神經網路一般化之後得到習得策略</a:t>
            </a: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接著用強化學習</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自我對下得到改良策略</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最後利用迴歸從中得到盤面評估函數</a:t>
            </a:r>
            <a:r>
              <a:rPr lang="en-US" altLang="zh-TW" sz="1200" dirty="0">
                <a:latin typeface="微軟正黑體" panose="020B0604030504040204" pitchFamily="34" charset="-120"/>
                <a:ea typeface="微軟正黑體" panose="020B0604030504040204" pitchFamily="34" charset="-120"/>
              </a:rPr>
              <a:t>(Value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從歷史對局資料庫當中，</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可以獲得「直接策略」以及「習得策略」，也就是直接獲得前人的下棋方式，以及從前人的下棋方式中，歸納出一些改良的下棋法。</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再利用自己改良的下棋法，自己跟自己沒日沒夜的對下，這是「改良策略」</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也就是所謂的強化學習層面，</a:t>
            </a:r>
            <a:r>
              <a:rPr lang="en-US" altLang="zh-TW" sz="1200" dirty="0">
                <a:latin typeface="微軟正黑體" panose="020B0604030504040204" pitchFamily="34" charset="-120"/>
                <a:ea typeface="微軟正黑體" panose="020B0604030504040204" pitchFamily="34" charset="-120"/>
              </a:rPr>
              <a:t>Reinforcement learning</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最後，</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可以從這些所有下棋的過程當中，透過迴歸分析得出價值網路（</a:t>
            </a:r>
            <a:r>
              <a:rPr lang="en-US" altLang="zh-TW" sz="1200" dirty="0">
                <a:latin typeface="微軟正黑體" panose="020B0604030504040204" pitchFamily="34" charset="-120"/>
                <a:ea typeface="微軟正黑體" panose="020B0604030504040204" pitchFamily="34" charset="-120"/>
              </a:rPr>
              <a:t>Value Network</a:t>
            </a:r>
            <a:r>
              <a:rPr lang="zh-TW" altLang="en-US" sz="1200" dirty="0">
                <a:latin typeface="微軟正黑體" panose="020B0604030504040204" pitchFamily="34" charset="-120"/>
                <a:ea typeface="微軟正黑體" panose="020B0604030504040204" pitchFamily="34" charset="-120"/>
              </a:rPr>
              <a:t>），也就是盤面評估函數。這些經驗，會讓</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可以判斷盤面的局勢以及勝率，以及究竟要不要繼續下下去。</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1):</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30 millions position from 160,000 human games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2):</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10,000 mini-batches of 128 self-play games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Training data: 30 million games of self-play</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Supervised Learning</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Reinforcement Learning</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Reference: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15</a:t>
            </a:fld>
            <a:endParaRPr lang="zh-TW" altLang="en-US"/>
          </a:p>
        </p:txBody>
      </p:sp>
    </p:spTree>
    <p:extLst>
      <p:ext uri="{BB962C8B-B14F-4D97-AF65-F5344CB8AC3E}">
        <p14:creationId xmlns:p14="http://schemas.microsoft.com/office/powerpoint/2010/main" val="308850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Supervised Machine Learning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16</a:t>
            </a:fld>
            <a:endParaRPr lang="zh-TW" altLang="en-US"/>
          </a:p>
        </p:txBody>
      </p:sp>
    </p:spTree>
    <p:extLst>
      <p:ext uri="{BB962C8B-B14F-4D97-AF65-F5344CB8AC3E}">
        <p14:creationId xmlns:p14="http://schemas.microsoft.com/office/powerpoint/2010/main" val="2182479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Neural </a:t>
            </a:r>
            <a:r>
              <a:rPr lang="en-US" altLang="zh-TW" sz="1200" dirty="0" err="1">
                <a:latin typeface="微軟正黑體" panose="020B0604030504040204" pitchFamily="34" charset="-120"/>
                <a:ea typeface="微軟正黑體" panose="020B0604030504040204" pitchFamily="34" charset="-120"/>
              </a:rPr>
              <a:t>NetWork</a:t>
            </a:r>
            <a:endParaRPr lang="en-US" altLang="zh-TW"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17</a:t>
            </a:fld>
            <a:endParaRPr lang="zh-TW" altLang="en-US"/>
          </a:p>
        </p:txBody>
      </p:sp>
    </p:spTree>
    <p:extLst>
      <p:ext uri="{BB962C8B-B14F-4D97-AF65-F5344CB8AC3E}">
        <p14:creationId xmlns:p14="http://schemas.microsoft.com/office/powerpoint/2010/main" val="390294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Neural </a:t>
            </a:r>
            <a:r>
              <a:rPr lang="en-US" altLang="zh-TW" sz="1200" dirty="0" err="1">
                <a:latin typeface="微軟正黑體" panose="020B0604030504040204" pitchFamily="34" charset="-120"/>
                <a:ea typeface="微軟正黑體" panose="020B0604030504040204" pitchFamily="34" charset="-120"/>
              </a:rPr>
              <a:t>NetWork</a:t>
            </a:r>
            <a:endParaRPr lang="en-US" altLang="zh-TW"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18</a:t>
            </a:fld>
            <a:endParaRPr lang="zh-TW" altLang="en-US"/>
          </a:p>
        </p:txBody>
      </p:sp>
    </p:spTree>
    <p:extLst>
      <p:ext uri="{BB962C8B-B14F-4D97-AF65-F5344CB8AC3E}">
        <p14:creationId xmlns:p14="http://schemas.microsoft.com/office/powerpoint/2010/main" val="3407968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蒙地卡羅樹搜尋：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我不需要暴力的搜尋全部，而是用「樣本與結果」來指導我應該要往哪邊更深入搜尋。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以大量模擬的方式長出賽局樹的狀態節點，每次模擬後就更新節點的評估值，模擬結果是勝的話，調高經過狀態的評估值；模擬是負的話，調低經過狀態的評估值。</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固定</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N</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次模擬或固定計算時間模擬後，選擇模擬走過最多次的節點作為下一步的狀態。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省去（或許）不必要的分枝數，將注意力用在最有價值的</a:t>
            </a:r>
            <a:r>
              <a:rPr lang="zh-TW" altLang="en-US" sz="1200">
                <a:latin typeface="微軟正黑體" panose="020B0604030504040204" pitchFamily="34" charset="-120"/>
                <a:ea typeface="微軟正黑體" panose="020B0604030504040204" pitchFamily="34" charset="-120"/>
                <a:cs typeface="Calibri" panose="020F0502020204030204" pitchFamily="34" charset="0"/>
              </a:rPr>
              <a:t>分枝上；並沒有進行全面的探索，它絕對會漏掉一些分枝。</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已經可以針對接下來的落子</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包括對方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可能性縮小到一個可控的範圍，接下來他就可以快速地運用蒙地卡羅搜尋樹來有限的組合中計算最佳解。</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自我對局時採用蒙地卡羅搜尋法，這樣可以避免多層對局的複雜度指數成長問題。</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蒙地卡羅搜尋樹包括</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4</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個步驟：</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選點：選擇最有希望的狀態深入模擬。</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擴點：擴充狀態節點到賽局樹。</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根據對手的落子，展開至我們勝率最大的落子模式</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我們稱之為一階蒙地卡羅樹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。所以在</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的搜尋樹中並不會真的展開所有組合。</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模擬：從擴充的節點隨機一路模擬下到終局。</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如何評估最佳行動</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該下在哪</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，一種方式是將行動後的棋局丟到評價網路來評估勝率，第二種方式則是做更深度的蒙地卡羅樹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多預測幾階可能的結果</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倒傳導：根據模擬的結果往上更新經過的狀態的評估值直到樹根。</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a:t>
            </a:r>
            <a:r>
              <a:rPr lang="zh-TW" altLang="en-US" b="0" i="0" dirty="0">
                <a:solidFill>
                  <a:srgbClr val="555555"/>
                </a:solidFill>
                <a:effectLst/>
                <a:latin typeface="微軟正黑體" panose="020B0604030504040204" pitchFamily="34" charset="-120"/>
                <a:ea typeface="微軟正黑體" panose="020B0604030504040204" pitchFamily="34" charset="-120"/>
              </a:rPr>
              <a:t>在決定我們最佳行動位置後，很快地根據這個位置向下透過策略網路評估對手可能的下一步，以及對應的搜索評估。</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蒙地卡羅謬誤：</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主張由於某事發生了很多次，因此接下來不太可能發生；或者由於某事很久沒發生，因此接下來很可能會發生。實際上，由於每次拋硬幣都是獨立事件，也就是這次的結果跟上一次的結果無關，每次都是新的開始不會被之前的結果影響。</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Reference</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入門</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致勝原理分解</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蒙地卡羅樹搜尋 → </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https://www.youtube.com/watch?v=FjFDImV-yWc</a:t>
            </a:r>
          </a:p>
          <a:p>
            <a:pPr marL="228600" indent="-228600">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入門</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的致勝原理分解</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蒙地卡羅方法 → </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https://www.youtube.com/watch?v=-TBmLeeJrw8</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19</a:t>
            </a:fld>
            <a:endParaRPr lang="zh-TW" altLang="en-US"/>
          </a:p>
        </p:txBody>
      </p:sp>
    </p:spTree>
    <p:extLst>
      <p:ext uri="{BB962C8B-B14F-4D97-AF65-F5344CB8AC3E}">
        <p14:creationId xmlns:p14="http://schemas.microsoft.com/office/powerpoint/2010/main" val="290534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第一篇：什麼是</a:t>
            </a:r>
            <a:r>
              <a:rPr lang="en-US" altLang="zh-TW" dirty="0">
                <a:latin typeface="微軟正黑體" panose="020B0604030504040204" pitchFamily="34" charset="-120"/>
                <a:ea typeface="微軟正黑體" panose="020B0604030504040204" pitchFamily="34" charset="-120"/>
              </a:rPr>
              <a:t>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a:t>
            </a:fld>
            <a:endParaRPr lang="zh-TW" altLang="en-US"/>
          </a:p>
        </p:txBody>
      </p:sp>
    </p:spTree>
    <p:extLst>
      <p:ext uri="{BB962C8B-B14F-4D97-AF65-F5344CB8AC3E}">
        <p14:creationId xmlns:p14="http://schemas.microsoft.com/office/powerpoint/2010/main" val="275633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Monte Carlo Searching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20</a:t>
            </a:fld>
            <a:endParaRPr lang="zh-TW" altLang="en-US"/>
          </a:p>
        </p:txBody>
      </p:sp>
    </p:spTree>
    <p:extLst>
      <p:ext uri="{BB962C8B-B14F-4D97-AF65-F5344CB8AC3E}">
        <p14:creationId xmlns:p14="http://schemas.microsoft.com/office/powerpoint/2010/main" val="2895262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第二篇：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的應用</a:t>
            </a: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的次世代－</a:t>
            </a:r>
            <a:r>
              <a:rPr lang="en-US" altLang="zh-TW" dirty="0">
                <a:latin typeface="微軟正黑體" panose="020B0604030504040204" pitchFamily="34" charset="-120"/>
                <a:ea typeface="微軟正黑體" panose="020B0604030504040204" pitchFamily="34" charset="-120"/>
              </a:rPr>
              <a:t>Alpha Zero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21</a:t>
            </a:fld>
            <a:endParaRPr lang="zh-TW" altLang="en-US"/>
          </a:p>
        </p:txBody>
      </p:sp>
    </p:spTree>
    <p:extLst>
      <p:ext uri="{BB962C8B-B14F-4D97-AF65-F5344CB8AC3E}">
        <p14:creationId xmlns:p14="http://schemas.microsoft.com/office/powerpoint/2010/main" val="121762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err="1">
                <a:solidFill>
                  <a:srgbClr val="333333"/>
                </a:solidFill>
                <a:effectLst/>
                <a:latin typeface="微軟正黑體" panose="020B0604030504040204" pitchFamily="34" charset="-120"/>
                <a:ea typeface="微軟正黑體" panose="020B0604030504040204" pitchFamily="34" charset="-120"/>
              </a:rPr>
              <a:t>AlphaZero</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不再需要人為的監督學習，而是在輸入圍棋規則後從零開始玩，並全靠自學下圍棋來達到無師自通的程度。</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摒棄以往使用的</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Networks</a:t>
            </a:r>
            <a:r>
              <a:rPr lang="zh-TW" altLang="en-US" sz="1200" b="0" i="0" dirty="0">
                <a:solidFill>
                  <a:srgbClr val="000000"/>
                </a:solidFill>
                <a:effectLst/>
                <a:latin typeface="微軟正黑體" panose="020B0604030504040204" pitchFamily="34" charset="-120"/>
                <a:ea typeface="微軟正黑體" panose="020B0604030504040204" pitchFamily="34" charset="-120"/>
              </a:rPr>
              <a:t>（估值網路）和</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Networks</a:t>
            </a:r>
            <a:r>
              <a:rPr lang="zh-TW" altLang="en-US" sz="1200" b="0" i="0" dirty="0">
                <a:solidFill>
                  <a:srgbClr val="000000"/>
                </a:solidFill>
                <a:effectLst/>
                <a:latin typeface="微軟正黑體" panose="020B0604030504040204" pitchFamily="34" charset="-120"/>
                <a:ea typeface="微軟正黑體" panose="020B0604030504040204" pitchFamily="34" charset="-120"/>
              </a:rPr>
              <a:t>（走棋網路）演算法，而是打造全新的自學系統，並完全透過自己與自己對弈來學習圍棋，而過程中並沒有人類插手指導。</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為從無到有的探索圍棋，導致</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在初期的學習成效極差，但也因此能夠打破所有人類思考模式，最終擊敗原已無人能敵的</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Master</a:t>
            </a:r>
            <a:r>
              <a:rPr lang="zh-TW" altLang="en-US" sz="1200" b="0" i="0" dirty="0">
                <a:solidFill>
                  <a:srgbClr val="000000"/>
                </a:solidFill>
                <a:effectLst/>
                <a:latin typeface="微軟正黑體" panose="020B0604030504040204" pitchFamily="34" charset="-120"/>
                <a:ea typeface="微軟正黑體" panose="020B0604030504040204" pitchFamily="34" charset="-120"/>
              </a:rPr>
              <a:t>，將</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的圍棋實力提升到前所未見的層次。</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dirty="0">
                <a:solidFill>
                  <a:srgbClr val="292929"/>
                </a:solidFill>
                <a:effectLst/>
                <a:latin typeface="Microsoft Jhenghei" panose="020B0604030504040204" pitchFamily="34" charset="-120"/>
                <a:ea typeface="Microsoft Jhenghei" panose="020B0604030504040204" pitchFamily="34" charset="-120"/>
              </a:rPr>
              <a:t>從</a:t>
            </a:r>
            <a:r>
              <a:rPr lang="en-US" altLang="zh-TW" b="0" i="0" dirty="0">
                <a:solidFill>
                  <a:srgbClr val="292929"/>
                </a:solidFill>
                <a:effectLst/>
                <a:latin typeface="Microsoft Jhenghei" panose="020B0604030504040204" pitchFamily="34" charset="-120"/>
                <a:ea typeface="Microsoft Jhenghei" panose="020B0604030504040204" pitchFamily="34" charset="-120"/>
              </a:rPr>
              <a:t>AlphaGo</a:t>
            </a:r>
            <a:r>
              <a:rPr lang="zh-TW" altLang="en-US" b="0" i="0" dirty="0">
                <a:solidFill>
                  <a:srgbClr val="292929"/>
                </a:solidFill>
                <a:effectLst/>
                <a:latin typeface="Microsoft Jhenghei" panose="020B0604030504040204" pitchFamily="34" charset="-120"/>
                <a:ea typeface="Microsoft Jhenghei" panose="020B0604030504040204" pitchFamily="34" charset="-120"/>
              </a:rPr>
              <a:t>到</a:t>
            </a:r>
            <a:r>
              <a:rPr lang="en-US" altLang="zh-TW" b="0" i="0" dirty="0">
                <a:solidFill>
                  <a:srgbClr val="292929"/>
                </a:solidFill>
                <a:effectLst/>
                <a:latin typeface="Microsoft Jhenghei" panose="020B0604030504040204" pitchFamily="34" charset="-120"/>
                <a:ea typeface="Microsoft Jhenghei" panose="020B0604030504040204" pitchFamily="34" charset="-120"/>
              </a:rPr>
              <a:t>AlphaGo Zero</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Zero</a:t>
            </a:r>
            <a:r>
              <a:rPr lang="zh-TW" altLang="en-US" b="0" i="0" dirty="0">
                <a:solidFill>
                  <a:srgbClr val="000000"/>
                </a:solidFill>
                <a:effectLst/>
                <a:latin typeface="Microsoft Jhenghei" panose="020B0604030504040204" pitchFamily="34" charset="-120"/>
                <a:ea typeface="Microsoft Jhenghei" panose="020B0604030504040204" pitchFamily="34" charset="-120"/>
              </a:rPr>
              <a:t>用僅僅約</a:t>
            </a:r>
            <a:r>
              <a:rPr lang="en-US" altLang="zh-TW" b="0" i="0" dirty="0">
                <a:solidFill>
                  <a:srgbClr val="000000"/>
                </a:solidFill>
                <a:effectLst/>
                <a:latin typeface="Microsoft Jhenghei" panose="020B0604030504040204" pitchFamily="34" charset="-120"/>
                <a:ea typeface="Microsoft Jhenghei" panose="020B0604030504040204" pitchFamily="34" charset="-120"/>
              </a:rPr>
              <a:t>40</a:t>
            </a:r>
            <a:r>
              <a:rPr lang="zh-TW" altLang="en-US" b="0" i="0" dirty="0">
                <a:solidFill>
                  <a:srgbClr val="000000"/>
                </a:solidFill>
                <a:effectLst/>
                <a:latin typeface="Microsoft Jhenghei" panose="020B0604030504040204" pitchFamily="34" charset="-120"/>
                <a:ea typeface="Microsoft Jhenghei" panose="020B0604030504040204" pitchFamily="34" charset="-120"/>
              </a:rPr>
              <a:t>小時的自學時間，就摸索出所有重要且高階的人類圍棋定式，並達到了與</a:t>
            </a:r>
            <a:r>
              <a:rPr lang="zh-TW" altLang="en-US" b="0" i="0" u="sng" dirty="0">
                <a:solidFill>
                  <a:srgbClr val="000000"/>
                </a:solidFill>
                <a:effectLst/>
                <a:latin typeface="Microsoft Jhenghei" panose="020B0604030504040204" pitchFamily="34" charset="-120"/>
                <a:ea typeface="Microsoft Jhenghei" panose="020B0604030504040204" pitchFamily="34" charset="-120"/>
              </a:rPr>
              <a:t>李世乭</a:t>
            </a:r>
            <a:r>
              <a:rPr lang="zh-TW" altLang="en-US" b="0" i="0" dirty="0">
                <a:solidFill>
                  <a:srgbClr val="000000"/>
                </a:solidFill>
                <a:effectLst/>
                <a:latin typeface="Microsoft Jhenghei" panose="020B0604030504040204" pitchFamily="34" charset="-120"/>
                <a:ea typeface="Microsoft Jhenghei" panose="020B0604030504040204" pitchFamily="34" charset="-120"/>
              </a:rPr>
              <a:t>對戰的</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Lee</a:t>
            </a:r>
            <a:r>
              <a:rPr lang="zh-TW" altLang="en-US" b="0" i="0" dirty="0">
                <a:solidFill>
                  <a:srgbClr val="000000"/>
                </a:solidFill>
                <a:effectLst/>
                <a:latin typeface="Microsoft Jhenghei" panose="020B0604030504040204" pitchFamily="34" charset="-120"/>
                <a:ea typeface="Microsoft Jhenghei" panose="020B0604030504040204" pitchFamily="34" charset="-120"/>
              </a:rPr>
              <a:t>相同的水平。</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Microsoft Jhenghei" panose="020B0604030504040204" pitchFamily="34" charset="-120"/>
                <a:ea typeface="Microsoft Jhenghei" panose="020B0604030504040204" pitchFamily="34" charset="-120"/>
              </a:rPr>
              <a:t>3</a:t>
            </a:r>
            <a:r>
              <a:rPr lang="zh-TW" altLang="en-US" b="0" i="0" dirty="0">
                <a:solidFill>
                  <a:srgbClr val="000000"/>
                </a:solidFill>
                <a:effectLst/>
                <a:latin typeface="Microsoft Jhenghei" panose="020B0604030504040204" pitchFamily="34" charset="-120"/>
                <a:ea typeface="Microsoft Jhenghei" panose="020B0604030504040204" pitchFamily="34" charset="-120"/>
              </a:rPr>
              <a:t>天後，</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Zero</a:t>
            </a:r>
            <a:r>
              <a:rPr lang="zh-TW" altLang="en-US" b="0" i="0" dirty="0">
                <a:solidFill>
                  <a:srgbClr val="000000"/>
                </a:solidFill>
                <a:effectLst/>
                <a:latin typeface="Microsoft Jhenghei" panose="020B0604030504040204" pitchFamily="34" charset="-120"/>
                <a:ea typeface="Microsoft Jhenghei" panose="020B0604030504040204" pitchFamily="34" charset="-120"/>
              </a:rPr>
              <a:t>對戰</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Lee</a:t>
            </a:r>
            <a:r>
              <a:rPr lang="zh-TW" altLang="en-US" b="0" i="0" dirty="0">
                <a:solidFill>
                  <a:srgbClr val="000000"/>
                </a:solidFill>
                <a:effectLst/>
                <a:latin typeface="Microsoft Jhenghei" panose="020B0604030504040204" pitchFamily="34" charset="-120"/>
                <a:ea typeface="Microsoft Jhenghei" panose="020B0604030504040204" pitchFamily="34" charset="-120"/>
              </a:rPr>
              <a:t>達到</a:t>
            </a:r>
            <a:r>
              <a:rPr lang="en-US" altLang="zh-TW" b="0" i="0" dirty="0">
                <a:solidFill>
                  <a:srgbClr val="000000"/>
                </a:solidFill>
                <a:effectLst/>
                <a:latin typeface="Microsoft Jhenghei" panose="020B0604030504040204" pitchFamily="34" charset="-120"/>
                <a:ea typeface="Microsoft Jhenghei" panose="020B0604030504040204" pitchFamily="34" charset="-120"/>
              </a:rPr>
              <a:t>100%</a:t>
            </a:r>
            <a:r>
              <a:rPr lang="zh-TW" altLang="en-US" b="0" i="0" dirty="0">
                <a:solidFill>
                  <a:srgbClr val="000000"/>
                </a:solidFill>
                <a:effectLst/>
                <a:latin typeface="Microsoft Jhenghei" panose="020B0604030504040204" pitchFamily="34" charset="-120"/>
                <a:ea typeface="Microsoft Jhenghei" panose="020B0604030504040204" pitchFamily="34" charset="-120"/>
              </a:rPr>
              <a:t>的勝率。</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Microsoft Jhenghei" panose="020B0604030504040204" pitchFamily="34" charset="-120"/>
                <a:ea typeface="Microsoft Jhenghei" panose="020B0604030504040204" pitchFamily="34" charset="-120"/>
              </a:rPr>
              <a:t>40</a:t>
            </a:r>
            <a:r>
              <a:rPr lang="zh-TW" altLang="en-US" b="0" i="0" dirty="0">
                <a:solidFill>
                  <a:srgbClr val="000000"/>
                </a:solidFill>
                <a:effectLst/>
                <a:latin typeface="Microsoft Jhenghei" panose="020B0604030504040204" pitchFamily="34" charset="-120"/>
                <a:ea typeface="Microsoft Jhenghei" panose="020B0604030504040204" pitchFamily="34" charset="-120"/>
              </a:rPr>
              <a:t>天後，</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Zero</a:t>
            </a:r>
            <a:r>
              <a:rPr lang="zh-TW" altLang="en-US" b="0" i="0" dirty="0">
                <a:solidFill>
                  <a:srgbClr val="000000"/>
                </a:solidFill>
                <a:effectLst/>
                <a:latin typeface="Microsoft Jhenghei" panose="020B0604030504040204" pitchFamily="34" charset="-120"/>
                <a:ea typeface="Microsoft Jhenghei" panose="020B0604030504040204" pitchFamily="34" charset="-120"/>
              </a:rPr>
              <a:t>對戰</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Master</a:t>
            </a:r>
            <a:r>
              <a:rPr lang="zh-TW" altLang="en-US" b="0" i="0" dirty="0">
                <a:solidFill>
                  <a:srgbClr val="000000"/>
                </a:solidFill>
                <a:effectLst/>
                <a:latin typeface="Microsoft Jhenghei" panose="020B0604030504040204" pitchFamily="34" charset="-120"/>
                <a:ea typeface="Microsoft Jhenghei" panose="020B0604030504040204" pitchFamily="34" charset="-120"/>
              </a:rPr>
              <a:t>也達到近</a:t>
            </a:r>
            <a:r>
              <a:rPr lang="en-US" altLang="zh-TW" b="0" i="0" dirty="0">
                <a:solidFill>
                  <a:srgbClr val="000000"/>
                </a:solidFill>
                <a:effectLst/>
                <a:latin typeface="Microsoft Jhenghei" panose="020B0604030504040204" pitchFamily="34" charset="-120"/>
                <a:ea typeface="Microsoft Jhenghei" panose="020B0604030504040204" pitchFamily="34" charset="-120"/>
              </a:rPr>
              <a:t>90%</a:t>
            </a:r>
            <a:r>
              <a:rPr lang="zh-TW" altLang="en-US" b="0" i="0" dirty="0">
                <a:solidFill>
                  <a:srgbClr val="000000"/>
                </a:solidFill>
                <a:effectLst/>
                <a:latin typeface="Microsoft Jhenghei" panose="020B0604030504040204" pitchFamily="34" charset="-120"/>
                <a:ea typeface="Microsoft Jhenghei" panose="020B0604030504040204" pitchFamily="34" charset="-120"/>
              </a:rPr>
              <a:t>勝率，成為有史以來 </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a:t>
            </a:r>
            <a:r>
              <a:rPr lang="zh-TW" altLang="en-US" b="0" i="0" dirty="0">
                <a:solidFill>
                  <a:srgbClr val="000000"/>
                </a:solidFill>
                <a:effectLst/>
                <a:latin typeface="Microsoft Jhenghei" panose="020B0604030504040204" pitchFamily="34" charset="-120"/>
                <a:ea typeface="Microsoft Jhenghei" panose="020B0604030504040204" pitchFamily="34" charset="-120"/>
              </a:rPr>
              <a:t>棋力最強的版本。</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0" indent="0">
              <a:buFont typeface="Arial" panose="020B0604020202020204" pitchFamily="34" charset="0"/>
              <a:buNone/>
            </a:pPr>
            <a:r>
              <a:rPr lang="en-US" altLang="zh-TW" b="0" i="0" dirty="0">
                <a:solidFill>
                  <a:srgbClr val="000000"/>
                </a:solidFill>
                <a:effectLst/>
                <a:latin typeface="Microsoft Jhenghei" panose="020B0604030504040204" pitchFamily="34" charset="-120"/>
                <a:ea typeface="Microsoft Jhenghei" panose="020B0604030504040204" pitchFamily="34" charset="-120"/>
              </a:rPr>
              <a:t>Elo</a:t>
            </a:r>
            <a:r>
              <a:rPr lang="zh-TW" altLang="en-US" b="0" i="0" dirty="0">
                <a:solidFill>
                  <a:srgbClr val="000000"/>
                </a:solidFill>
                <a:effectLst/>
                <a:latin typeface="Microsoft Jhenghei" panose="020B0604030504040204" pitchFamily="34" charset="-120"/>
                <a:ea typeface="Microsoft Jhenghei" panose="020B0604030504040204" pitchFamily="34" charset="-120"/>
              </a:rPr>
              <a:t>等級分制度</a:t>
            </a:r>
            <a:r>
              <a:rPr lang="zh-TW" altLang="en-US" b="0" i="0" dirty="0">
                <a:solidFill>
                  <a:srgbClr val="4D5156"/>
                </a:solidFill>
                <a:effectLst/>
                <a:latin typeface="arial" panose="020B0604020202020204" pitchFamily="34" charset="0"/>
              </a:rPr>
              <a:t>是當今對弈水準評估公認的權威標準，衡量各類對弈活動水準的評價方法</a:t>
            </a:r>
            <a:r>
              <a:rPr lang="zh-TW" altLang="en-US" b="0" i="0" dirty="0">
                <a:solidFill>
                  <a:srgbClr val="000000"/>
                </a:solidFill>
                <a:effectLst/>
                <a:latin typeface="Microsoft Jhenghei" panose="020B0604030504040204" pitchFamily="34" charset="-120"/>
                <a:ea typeface="Microsoft Jhenghei" panose="020B0604030504040204" pitchFamily="34" charset="-120"/>
              </a:rPr>
              <a:t>。</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endParaRPr lang="en-US" altLang="zh-TW" sz="1200" b="0" i="0" dirty="0">
              <a:solidFill>
                <a:srgbClr val="000000"/>
              </a:solidFill>
              <a:effectLst/>
              <a:latin typeface="Microsoft Jhenghei" panose="020B0604030504040204" pitchFamily="34" charset="-120"/>
              <a:ea typeface="Microsoft Jhenghei" panose="020B0604030504040204" pitchFamily="34" charset="-120"/>
            </a:endParaRPr>
          </a:p>
          <a:p>
            <a:pPr marL="0" indent="0">
              <a:buFont typeface="Arial" panose="020B0604020202020204" pitchFamily="34" charset="0"/>
              <a:buNone/>
            </a:pPr>
            <a:r>
              <a:rPr lang="en-US" altLang="zh-TW" sz="1200" b="0" i="0" dirty="0">
                <a:solidFill>
                  <a:srgbClr val="000000"/>
                </a:solidFill>
                <a:effectLst/>
                <a:latin typeface="Microsoft Jhenghei" panose="020B0604030504040204" pitchFamily="34" charset="-120"/>
                <a:ea typeface="Microsoft Jhenghei" panose="020B0604030504040204" pitchFamily="34" charset="-120"/>
              </a:rPr>
              <a:t>Reference:</a:t>
            </a:r>
          </a:p>
          <a:p>
            <a:pPr marL="0" indent="0">
              <a:buFont typeface="Arial" panose="020B0604020202020204" pitchFamily="34" charset="0"/>
              <a:buNone/>
            </a:pPr>
            <a:r>
              <a:rPr lang="zh-TW" altLang="en-US" sz="1200" b="0" i="0" dirty="0">
                <a:solidFill>
                  <a:srgbClr val="000000"/>
                </a:solidFill>
                <a:effectLst/>
                <a:latin typeface="Microsoft Jhenghei" panose="020B0604030504040204" pitchFamily="34" charset="-120"/>
                <a:ea typeface="Microsoft Jhenghei" panose="020B0604030504040204" pitchFamily="34" charset="-120"/>
              </a:rPr>
              <a:t>人工智慧如何用來下圍棋（二）：從</a:t>
            </a:r>
            <a:r>
              <a:rPr lang="en-US" altLang="zh-TW" sz="1200" b="0" i="0" dirty="0">
                <a:solidFill>
                  <a:srgbClr val="000000"/>
                </a:solidFill>
                <a:effectLst/>
                <a:latin typeface="Microsoft Jhenghei" panose="020B0604030504040204" pitchFamily="34" charset="-120"/>
                <a:ea typeface="Microsoft Jhenghei" panose="020B0604030504040204" pitchFamily="34" charset="-120"/>
              </a:rPr>
              <a:t>AlphaGo</a:t>
            </a:r>
            <a:r>
              <a:rPr lang="zh-TW" altLang="en-US" sz="1200" b="0" i="0" dirty="0">
                <a:solidFill>
                  <a:srgbClr val="000000"/>
                </a:solidFill>
                <a:effectLst/>
                <a:latin typeface="Microsoft Jhenghei" panose="020B0604030504040204" pitchFamily="34" charset="-120"/>
                <a:ea typeface="Microsoft Jhenghei" panose="020B0604030504040204" pitchFamily="34" charset="-120"/>
              </a:rPr>
              <a:t>到</a:t>
            </a:r>
            <a:r>
              <a:rPr lang="en-US" altLang="zh-TW" sz="1200" b="0" i="0" dirty="0">
                <a:solidFill>
                  <a:srgbClr val="000000"/>
                </a:solidFill>
                <a:effectLst/>
                <a:latin typeface="Microsoft Jhenghei" panose="020B0604030504040204" pitchFamily="34" charset="-120"/>
                <a:ea typeface="Microsoft Jhenghei" panose="020B0604030504040204" pitchFamily="34" charset="-120"/>
              </a:rPr>
              <a:t>AlphaGo Zero</a:t>
            </a:r>
          </a:p>
          <a:p>
            <a:pPr marL="0" indent="0">
              <a:buFont typeface="Arial" panose="020B0604020202020204" pitchFamily="34" charset="0"/>
              <a:buNone/>
            </a:pPr>
            <a:r>
              <a:rPr lang="en-US" altLang="zh-TW" sz="1200" b="0" i="0" dirty="0">
                <a:solidFill>
                  <a:srgbClr val="000000"/>
                </a:solidFill>
                <a:effectLst/>
                <a:latin typeface="微軟正黑體" panose="020B0604030504040204" pitchFamily="34" charset="-120"/>
                <a:ea typeface="微軟正黑體" panose="020B0604030504040204" pitchFamily="34" charset="-120"/>
              </a:rPr>
              <a:t>https://scitechvista.nat.gov.tw/Article/c000003/detail?ID=b1062736-2373-4eef-96ea-5b1a0c004e95</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22</a:t>
            </a:fld>
            <a:endParaRPr lang="zh-TW" altLang="en-US"/>
          </a:p>
        </p:txBody>
      </p:sp>
    </p:spTree>
    <p:extLst>
      <p:ext uri="{BB962C8B-B14F-4D97-AF65-F5344CB8AC3E}">
        <p14:creationId xmlns:p14="http://schemas.microsoft.com/office/powerpoint/2010/main" val="3507291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00000"/>
                </a:solidFill>
                <a:effectLst/>
                <a:latin typeface="Microsoft Jhenghei" panose="020B0604030504040204" pitchFamily="34" charset="-120"/>
                <a:ea typeface="Microsoft Jhenghei" panose="020B0604030504040204" pitchFamily="34" charset="-120"/>
              </a:rPr>
              <a:t>DeepMind</a:t>
            </a:r>
            <a:r>
              <a:rPr lang="zh-TW" altLang="en-US" b="0" i="0" dirty="0">
                <a:solidFill>
                  <a:srgbClr val="000000"/>
                </a:solidFill>
                <a:effectLst/>
                <a:latin typeface="Microsoft Jhenghei" panose="020B0604030504040204" pitchFamily="34" charset="-120"/>
                <a:ea typeface="Microsoft Jhenghei" panose="020B0604030504040204" pitchFamily="34" charset="-120"/>
              </a:rPr>
              <a:t>以</a:t>
            </a:r>
            <a:r>
              <a:rPr lang="en-US" altLang="zh-TW" b="0" i="0" dirty="0" err="1">
                <a:solidFill>
                  <a:srgbClr val="000000"/>
                </a:solidFill>
                <a:effectLst/>
                <a:latin typeface="Microsoft Jhenghei" panose="020B0604030504040204" pitchFamily="34" charset="-120"/>
                <a:ea typeface="Microsoft Jhenghei" panose="020B0604030504040204" pitchFamily="34" charset="-120"/>
              </a:rPr>
              <a:t>AlphaZero</a:t>
            </a:r>
            <a:r>
              <a:rPr lang="zh-TW" altLang="en-US" b="0" i="0" dirty="0">
                <a:solidFill>
                  <a:srgbClr val="000000"/>
                </a:solidFill>
                <a:effectLst/>
                <a:latin typeface="Microsoft Jhenghei" panose="020B0604030504040204" pitchFamily="34" charset="-120"/>
                <a:ea typeface="Microsoft Jhenghei" panose="020B0604030504040204" pitchFamily="34" charset="-120"/>
              </a:rPr>
              <a:t>擊敗全球三大棋藝</a:t>
            </a:r>
            <a:r>
              <a:rPr lang="en-US" altLang="zh-TW" b="0" i="0" dirty="0">
                <a:solidFill>
                  <a:srgbClr val="000000"/>
                </a:solidFill>
                <a:effectLst/>
                <a:latin typeface="Microsoft Jhenghei" panose="020B0604030504040204" pitchFamily="34" charset="-120"/>
                <a:ea typeface="Microsoft Jhenghei" panose="020B0604030504040204" pitchFamily="34" charset="-120"/>
              </a:rPr>
              <a:t>AI</a:t>
            </a:r>
            <a:r>
              <a:rPr lang="zh-TW" altLang="en-US" b="0" i="0" dirty="0">
                <a:solidFill>
                  <a:srgbClr val="000000"/>
                </a:solidFill>
                <a:effectLst/>
                <a:latin typeface="Microsoft Jhenghei" panose="020B0604030504040204" pitchFamily="34" charset="-120"/>
                <a:ea typeface="Microsoft Jhenghei" panose="020B0604030504040204" pitchFamily="34" charset="-120"/>
              </a:rPr>
              <a:t>，連</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Zero</a:t>
            </a:r>
            <a:r>
              <a:rPr lang="zh-TW" altLang="en-US" b="0" i="0" dirty="0">
                <a:solidFill>
                  <a:srgbClr val="000000"/>
                </a:solidFill>
                <a:effectLst/>
                <a:latin typeface="Microsoft Jhenghei" panose="020B0604030504040204" pitchFamily="34" charset="-120"/>
                <a:ea typeface="Microsoft Jhenghei" panose="020B0604030504040204" pitchFamily="34" charset="-120"/>
              </a:rPr>
              <a:t>也是手下敗將</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r>
              <a:rPr lang="en-US" altLang="zh-TW" b="0" i="0" dirty="0" err="1">
                <a:solidFill>
                  <a:srgbClr val="333333"/>
                </a:solidFill>
                <a:effectLst/>
                <a:latin typeface="微軟正黑體" panose="020B0604030504040204" pitchFamily="34" charset="-120"/>
                <a:ea typeface="微軟正黑體" panose="020B0604030504040204" pitchFamily="34" charset="-120"/>
              </a:rPr>
              <a:t>AlphaZero</a:t>
            </a:r>
            <a:r>
              <a:rPr lang="zh-TW" altLang="en-US" b="0" i="0" dirty="0">
                <a:solidFill>
                  <a:srgbClr val="333333"/>
                </a:solidFill>
                <a:effectLst/>
                <a:latin typeface="微軟正黑體" panose="020B0604030504040204" pitchFamily="34" charset="-120"/>
                <a:ea typeface="微軟正黑體" panose="020B0604030504040204" pitchFamily="34" charset="-120"/>
              </a:rPr>
              <a:t>挑戰的對象是全球最強大的西洋棋程式</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、將棋程式</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，以及同樣由</a:t>
            </a:r>
            <a:r>
              <a:rPr lang="en-US" altLang="zh-TW" b="0" i="0" dirty="0">
                <a:solidFill>
                  <a:srgbClr val="333333"/>
                </a:solidFill>
                <a:effectLst/>
                <a:latin typeface="微軟正黑體" panose="020B0604030504040204" pitchFamily="34" charset="-120"/>
                <a:ea typeface="微軟正黑體" panose="020B0604030504040204" pitchFamily="34" charset="-120"/>
              </a:rPr>
              <a:t>DeepMind</a:t>
            </a:r>
            <a:r>
              <a:rPr lang="zh-TW" altLang="en-US" b="0" i="0" dirty="0">
                <a:solidFill>
                  <a:srgbClr val="333333"/>
                </a:solidFill>
                <a:effectLst/>
                <a:latin typeface="微軟正黑體" panose="020B0604030504040204" pitchFamily="34" charset="-120"/>
                <a:ea typeface="微軟正黑體" panose="020B0604030504040204" pitchFamily="34" charset="-120"/>
              </a:rPr>
              <a:t>所打造的圍棋程式</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。它花在西洋棋的訓練時間為</a:t>
            </a:r>
            <a:r>
              <a:rPr lang="en-US" altLang="zh-TW" b="0" i="0" dirty="0">
                <a:solidFill>
                  <a:srgbClr val="333333"/>
                </a:solidFill>
                <a:effectLst/>
                <a:latin typeface="微軟正黑體" panose="020B0604030504040204" pitchFamily="34" charset="-120"/>
                <a:ea typeface="微軟正黑體" panose="020B0604030504040204" pitchFamily="34" charset="-120"/>
              </a:rPr>
              <a:t>9</a:t>
            </a:r>
            <a:r>
              <a:rPr lang="zh-TW" altLang="en-US" b="0" i="0" dirty="0">
                <a:solidFill>
                  <a:srgbClr val="333333"/>
                </a:solidFill>
                <a:effectLst/>
                <a:latin typeface="微軟正黑體" panose="020B0604030504040204" pitchFamily="34" charset="-120"/>
                <a:ea typeface="微軟正黑體" panose="020B0604030504040204" pitchFamily="34" charset="-120"/>
              </a:rPr>
              <a:t>小時，將棋為</a:t>
            </a:r>
            <a:r>
              <a:rPr lang="en-US" altLang="zh-TW" b="0" i="0" dirty="0">
                <a:solidFill>
                  <a:srgbClr val="333333"/>
                </a:solidFill>
                <a:effectLst/>
                <a:latin typeface="微軟正黑體" panose="020B0604030504040204" pitchFamily="34" charset="-120"/>
                <a:ea typeface="微軟正黑體" panose="020B0604030504040204" pitchFamily="34" charset="-120"/>
              </a:rPr>
              <a:t>12</a:t>
            </a:r>
            <a:r>
              <a:rPr lang="zh-TW" altLang="en-US" b="0" i="0" dirty="0">
                <a:solidFill>
                  <a:srgbClr val="333333"/>
                </a:solidFill>
                <a:effectLst/>
                <a:latin typeface="微軟正黑體" panose="020B0604030504040204" pitchFamily="34" charset="-120"/>
                <a:ea typeface="微軟正黑體" panose="020B0604030504040204" pitchFamily="34" charset="-120"/>
              </a:rPr>
              <a:t>小時，圍棋為</a:t>
            </a:r>
            <a:r>
              <a:rPr lang="en-US" altLang="zh-TW" b="0" i="0" dirty="0">
                <a:solidFill>
                  <a:srgbClr val="333333"/>
                </a:solidFill>
                <a:effectLst/>
                <a:latin typeface="微軟正黑體" panose="020B0604030504040204" pitchFamily="34" charset="-120"/>
                <a:ea typeface="微軟正黑體" panose="020B0604030504040204" pitchFamily="34" charset="-120"/>
              </a:rPr>
              <a:t>13</a:t>
            </a:r>
            <a:r>
              <a:rPr lang="zh-TW" altLang="en-US" b="0" i="0" dirty="0">
                <a:solidFill>
                  <a:srgbClr val="333333"/>
                </a:solidFill>
                <a:effectLst/>
                <a:latin typeface="微軟正黑體" panose="020B0604030504040204" pitchFamily="34" charset="-120"/>
                <a:ea typeface="微軟正黑體" panose="020B0604030504040204" pitchFamily="34" charset="-120"/>
              </a:rPr>
              <a:t>天，訓練完畢之後，它在</a:t>
            </a:r>
            <a:r>
              <a:rPr lang="en-US" altLang="zh-TW" b="0" i="0" dirty="0">
                <a:solidFill>
                  <a:srgbClr val="333333"/>
                </a:solidFill>
                <a:effectLst/>
                <a:latin typeface="微軟正黑體" panose="020B0604030504040204" pitchFamily="34" charset="-120"/>
                <a:ea typeface="微軟正黑體" panose="020B0604030504040204" pitchFamily="34" charset="-120"/>
              </a:rPr>
              <a:t>4</a:t>
            </a:r>
            <a:r>
              <a:rPr lang="zh-TW" altLang="en-US" b="0" i="0" dirty="0">
                <a:solidFill>
                  <a:srgbClr val="333333"/>
                </a:solidFill>
                <a:effectLst/>
                <a:latin typeface="微軟正黑體" panose="020B0604030504040204" pitchFamily="34" charset="-120"/>
                <a:ea typeface="微軟正黑體" panose="020B0604030504040204" pitchFamily="34" charset="-120"/>
              </a:rPr>
              <a:t>個小時之後就勝過了</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，在</a:t>
            </a:r>
            <a:r>
              <a:rPr lang="en-US" altLang="zh-TW" b="0" i="0" dirty="0">
                <a:solidFill>
                  <a:srgbClr val="333333"/>
                </a:solidFill>
                <a:effectLst/>
                <a:latin typeface="微軟正黑體" panose="020B0604030504040204" pitchFamily="34" charset="-120"/>
                <a:ea typeface="微軟正黑體" panose="020B0604030504040204" pitchFamily="34" charset="-120"/>
              </a:rPr>
              <a:t>2</a:t>
            </a:r>
            <a:r>
              <a:rPr lang="zh-TW" altLang="en-US" b="0" i="0" dirty="0">
                <a:solidFill>
                  <a:srgbClr val="333333"/>
                </a:solidFill>
                <a:effectLst/>
                <a:latin typeface="微軟正黑體" panose="020B0604030504040204" pitchFamily="34" charset="-120"/>
                <a:ea typeface="微軟正黑體" panose="020B0604030504040204" pitchFamily="34" charset="-120"/>
              </a:rPr>
              <a:t>小時之後便凌駕</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，並於</a:t>
            </a:r>
            <a:r>
              <a:rPr lang="en-US" altLang="zh-TW" b="0" i="0" dirty="0">
                <a:solidFill>
                  <a:srgbClr val="333333"/>
                </a:solidFill>
                <a:effectLst/>
                <a:latin typeface="微軟正黑體" panose="020B0604030504040204" pitchFamily="34" charset="-120"/>
                <a:ea typeface="微軟正黑體" panose="020B0604030504040204" pitchFamily="34" charset="-120"/>
              </a:rPr>
              <a:t>30</a:t>
            </a:r>
            <a:r>
              <a:rPr lang="zh-TW" altLang="en-US" b="0" i="0" dirty="0">
                <a:solidFill>
                  <a:srgbClr val="333333"/>
                </a:solidFill>
                <a:effectLst/>
                <a:latin typeface="微軟正黑體" panose="020B0604030504040204" pitchFamily="34" charset="-120"/>
                <a:ea typeface="微軟正黑體" panose="020B0604030504040204" pitchFamily="34" charset="-120"/>
              </a:rPr>
              <a:t>小時之後擊敗了</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經過完整訓練的</a:t>
            </a:r>
            <a:r>
              <a:rPr lang="en-US" altLang="zh-TW" b="0" i="0" dirty="0" err="1">
                <a:solidFill>
                  <a:srgbClr val="333333"/>
                </a:solidFill>
                <a:effectLst/>
                <a:latin typeface="微軟正黑體" panose="020B0604030504040204" pitchFamily="34" charset="-120"/>
                <a:ea typeface="微軟正黑體" panose="020B0604030504040204" pitchFamily="34" charset="-120"/>
              </a:rPr>
              <a:t>AlphaZero</a:t>
            </a:r>
            <a:r>
              <a:rPr lang="zh-TW" altLang="en-US" b="0" i="0" dirty="0">
                <a:solidFill>
                  <a:srgbClr val="333333"/>
                </a:solidFill>
                <a:effectLst/>
                <a:latin typeface="微軟正黑體" panose="020B0604030504040204" pitchFamily="34" charset="-120"/>
                <a:ea typeface="微軟正黑體" panose="020B0604030504040204" pitchFamily="34" charset="-120"/>
              </a:rPr>
              <a:t>在與</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及</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競賽時，展現了它的強大，在與</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對戰時，在</a:t>
            </a:r>
            <a:r>
              <a:rPr lang="en-US" altLang="zh-TW" b="0" i="0" dirty="0">
                <a:solidFill>
                  <a:srgbClr val="333333"/>
                </a:solidFill>
                <a:effectLst/>
                <a:latin typeface="微軟正黑體" panose="020B0604030504040204" pitchFamily="34" charset="-120"/>
                <a:ea typeface="微軟正黑體" panose="020B0604030504040204" pitchFamily="34" charset="-120"/>
              </a:rPr>
              <a:t>1,000</a:t>
            </a:r>
            <a:r>
              <a:rPr lang="zh-TW" altLang="en-US" b="0" i="0" dirty="0">
                <a:solidFill>
                  <a:srgbClr val="333333"/>
                </a:solidFill>
                <a:effectLst/>
                <a:latin typeface="微軟正黑體" panose="020B0604030504040204" pitchFamily="34" charset="-120"/>
                <a:ea typeface="微軟正黑體" panose="020B0604030504040204" pitchFamily="34" charset="-120"/>
              </a:rPr>
              <a:t>盤的棋戲中贏了</a:t>
            </a:r>
            <a:r>
              <a:rPr lang="en-US" altLang="zh-TW" b="0" i="0" dirty="0">
                <a:solidFill>
                  <a:srgbClr val="333333"/>
                </a:solidFill>
                <a:effectLst/>
                <a:latin typeface="微軟正黑體" panose="020B0604030504040204" pitchFamily="34" charset="-120"/>
                <a:ea typeface="微軟正黑體" panose="020B0604030504040204" pitchFamily="34" charset="-120"/>
              </a:rPr>
              <a:t>155</a:t>
            </a:r>
            <a:r>
              <a:rPr lang="zh-TW" altLang="en-US" b="0" i="0" dirty="0">
                <a:solidFill>
                  <a:srgbClr val="333333"/>
                </a:solidFill>
                <a:effectLst/>
                <a:latin typeface="微軟正黑體" panose="020B0604030504040204" pitchFamily="34" charset="-120"/>
                <a:ea typeface="微軟正黑體" panose="020B0604030504040204" pitchFamily="34" charset="-120"/>
              </a:rPr>
              <a:t>盤，只輸了</a:t>
            </a:r>
            <a:r>
              <a:rPr lang="en-US" altLang="zh-TW" b="0" i="0" dirty="0">
                <a:solidFill>
                  <a:srgbClr val="333333"/>
                </a:solidFill>
                <a:effectLst/>
                <a:latin typeface="微軟正黑體" panose="020B0604030504040204" pitchFamily="34" charset="-120"/>
                <a:ea typeface="微軟正黑體" panose="020B0604030504040204" pitchFamily="34" charset="-120"/>
              </a:rPr>
              <a:t>6</a:t>
            </a:r>
            <a:r>
              <a:rPr lang="zh-TW" altLang="en-US" b="0" i="0" dirty="0">
                <a:solidFill>
                  <a:srgbClr val="333333"/>
                </a:solidFill>
                <a:effectLst/>
                <a:latin typeface="微軟正黑體" panose="020B0604030504040204" pitchFamily="34" charset="-120"/>
                <a:ea typeface="微軟正黑體" panose="020B0604030504040204" pitchFamily="34" charset="-120"/>
              </a:rPr>
              <a:t>盤；與</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對戰的勝率更高達</a:t>
            </a:r>
            <a:r>
              <a:rPr lang="en-US" altLang="zh-TW" b="0" i="0" dirty="0">
                <a:solidFill>
                  <a:srgbClr val="333333"/>
                </a:solidFill>
                <a:effectLst/>
                <a:latin typeface="微軟正黑體" panose="020B0604030504040204" pitchFamily="34" charset="-120"/>
                <a:ea typeface="微軟正黑體" panose="020B0604030504040204" pitchFamily="34" charset="-120"/>
              </a:rPr>
              <a:t>91.2%</a:t>
            </a:r>
            <a:r>
              <a:rPr lang="zh-TW" altLang="en-US" b="0" i="0" dirty="0">
                <a:solidFill>
                  <a:srgbClr val="333333"/>
                </a:solidFill>
                <a:effectLst/>
                <a:latin typeface="微軟正黑體" panose="020B0604030504040204" pitchFamily="34" charset="-120"/>
                <a:ea typeface="微軟正黑體" panose="020B0604030504040204" pitchFamily="34" charset="-120"/>
              </a:rPr>
              <a:t>，與</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對戰的勝率則是</a:t>
            </a:r>
            <a:r>
              <a:rPr lang="en-US" altLang="zh-TW" b="0" i="0" dirty="0">
                <a:solidFill>
                  <a:srgbClr val="333333"/>
                </a:solidFill>
                <a:effectLst/>
                <a:latin typeface="微軟正黑體" panose="020B0604030504040204" pitchFamily="34" charset="-120"/>
                <a:ea typeface="微軟正黑體" panose="020B0604030504040204" pitchFamily="34" charset="-120"/>
              </a:rPr>
              <a:t>61%</a:t>
            </a:r>
            <a:r>
              <a:rPr lang="zh-TW" altLang="en-US" b="0" i="0" dirty="0">
                <a:solidFill>
                  <a:srgbClr val="333333"/>
                </a:solidFill>
                <a:effectLst/>
                <a:latin typeface="微軟正黑體" panose="020B0604030504040204" pitchFamily="34" charset="-120"/>
                <a:ea typeface="微軟正黑體" panose="020B0604030504040204" pitchFamily="34" charset="-120"/>
              </a:rPr>
              <a:t>。</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b="0" i="0" dirty="0">
                <a:solidFill>
                  <a:srgbClr val="333333"/>
                </a:solidFill>
                <a:effectLst/>
                <a:latin typeface="微軟正黑體" panose="020B0604030504040204" pitchFamily="34" charset="-120"/>
                <a:ea typeface="微軟正黑體" panose="020B0604030504040204" pitchFamily="34" charset="-120"/>
              </a:rPr>
              <a:t>Reference</a:t>
            </a:r>
          </a:p>
          <a:p>
            <a:pPr marL="0" indent="0">
              <a:buFont typeface="Arial" panose="020B0604020202020204" pitchFamily="34" charset="0"/>
              <a:buNone/>
            </a:pPr>
            <a:r>
              <a:rPr lang="en-US" altLang="zh-TW" dirty="0"/>
              <a:t>https://www.ithome.com.tw/news/127574</a:t>
            </a:r>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23</a:t>
            </a:fld>
            <a:endParaRPr lang="zh-TW" altLang="en-US"/>
          </a:p>
        </p:txBody>
      </p:sp>
    </p:spTree>
    <p:extLst>
      <p:ext uri="{BB962C8B-B14F-4D97-AF65-F5344CB8AC3E}">
        <p14:creationId xmlns:p14="http://schemas.microsoft.com/office/powerpoint/2010/main" val="3563717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Application</a:t>
            </a:r>
            <a:r>
              <a:rPr lang="zh-TW" altLang="en-US" dirty="0"/>
              <a:t>－</a:t>
            </a:r>
            <a:r>
              <a:rPr lang="en-US" altLang="zh-TW" dirty="0"/>
              <a:t>1</a:t>
            </a:r>
            <a:r>
              <a:rPr lang="zh-TW" altLang="en-US" dirty="0"/>
              <a:t>：讓 </a:t>
            </a:r>
            <a:r>
              <a:rPr lang="en-US" altLang="zh-TW" dirty="0"/>
              <a:t>AlphaGo </a:t>
            </a:r>
            <a:r>
              <a:rPr lang="zh-TW" altLang="en-US" dirty="0"/>
              <a:t>教大家學圍棋</a:t>
            </a:r>
            <a:endParaRPr lang="en-US" altLang="zh-TW" dirty="0"/>
          </a:p>
          <a:p>
            <a:r>
              <a:rPr lang="zh-TW" altLang="en-US" dirty="0"/>
              <a:t>→ </a:t>
            </a:r>
            <a:r>
              <a:rPr lang="en-US" altLang="zh-TW" dirty="0"/>
              <a:t>AlphaGo Teaching</a:t>
            </a:r>
          </a:p>
          <a:p>
            <a:r>
              <a:rPr lang="en-US" altLang="zh-TW" dirty="0"/>
              <a:t>https://alphagoteach.deepmind.com/</a:t>
            </a:r>
          </a:p>
          <a:p>
            <a:endParaRPr lang="en-US" altLang="zh-TW" dirty="0"/>
          </a:p>
          <a:p>
            <a:pPr marL="171450" indent="-171450">
              <a:buFont typeface="Arial" panose="020B0604020202020204" pitchFamily="34" charset="0"/>
              <a:buChar char="•"/>
            </a:pPr>
            <a:r>
              <a:rPr lang="en-US" altLang="zh-TW" dirty="0"/>
              <a:t>This tool provides analysis of 6,000 of the most popular opening sequences from the recent history of Go, using data from 231,000 human games and 75 games AlphaGo played against human players.</a:t>
            </a:r>
            <a:r>
              <a:rPr lang="zh-TW" altLang="en-US" dirty="0"/>
              <a:t>（</a:t>
            </a:r>
            <a:r>
              <a:rPr lang="zh-TW" altLang="en-US" b="0" i="0" dirty="0">
                <a:effectLst/>
                <a:latin typeface="Roboto" panose="02000000000000000000" pitchFamily="2" charset="0"/>
              </a:rPr>
              <a:t>收集了 </a:t>
            </a:r>
            <a:r>
              <a:rPr lang="en-US" altLang="zh-TW" b="0" i="0" dirty="0">
                <a:effectLst/>
                <a:latin typeface="Roboto" panose="02000000000000000000" pitchFamily="2" charset="0"/>
              </a:rPr>
              <a:t>231,000 </a:t>
            </a:r>
            <a:r>
              <a:rPr lang="zh-TW" altLang="en-US" b="0" i="0" dirty="0">
                <a:effectLst/>
                <a:latin typeface="Roboto" panose="02000000000000000000" pitchFamily="2" charset="0"/>
              </a:rPr>
              <a:t>套人類對弈的棋譜，同時還囊括了 </a:t>
            </a:r>
            <a:r>
              <a:rPr lang="en-US" altLang="zh-TW" b="0" i="0" dirty="0">
                <a:effectLst/>
                <a:latin typeface="Roboto" panose="02000000000000000000" pitchFamily="2" charset="0"/>
              </a:rPr>
              <a:t>75 </a:t>
            </a:r>
            <a:r>
              <a:rPr lang="zh-TW" altLang="en-US" b="0" i="0" dirty="0">
                <a:effectLst/>
                <a:latin typeface="Roboto" panose="02000000000000000000" pitchFamily="2" charset="0"/>
              </a:rPr>
              <a:t>場 </a:t>
            </a:r>
            <a:r>
              <a:rPr lang="en-US" altLang="zh-TW" b="0" i="0" dirty="0">
                <a:effectLst/>
                <a:latin typeface="Roboto" panose="02000000000000000000" pitchFamily="2" charset="0"/>
              </a:rPr>
              <a:t>AlphaGo </a:t>
            </a:r>
            <a:r>
              <a:rPr lang="zh-TW" altLang="en-US" b="0" i="0" dirty="0">
                <a:effectLst/>
                <a:latin typeface="Roboto" panose="02000000000000000000" pitchFamily="2" charset="0"/>
              </a:rPr>
              <a:t>與人類棋手對弈的棋譜。）</a:t>
            </a:r>
            <a:endParaRPr lang="en-US" altLang="zh-TW" b="0" i="0" dirty="0">
              <a:effectLst/>
              <a:latin typeface="Roboto" panose="02000000000000000000" pitchFamily="2" charset="0"/>
            </a:endParaRPr>
          </a:p>
          <a:p>
            <a:pPr marL="171450" indent="-171450">
              <a:buFont typeface="Arial" panose="020B0604020202020204" pitchFamily="34" charset="0"/>
              <a:buChar char="•"/>
            </a:pPr>
            <a:r>
              <a:rPr lang="zh-TW" altLang="en-US" b="0" i="0" dirty="0">
                <a:effectLst/>
                <a:latin typeface="Roboto" panose="02000000000000000000" pitchFamily="2" charset="0"/>
              </a:rPr>
              <a:t> </a:t>
            </a:r>
            <a:r>
              <a:rPr lang="en-US" altLang="zh-TW" b="0" i="0" dirty="0">
                <a:effectLst/>
                <a:latin typeface="Roboto" panose="02000000000000000000" pitchFamily="2" charset="0"/>
              </a:rPr>
              <a:t>AlphaGo Tools </a:t>
            </a:r>
            <a:r>
              <a:rPr lang="zh-TW" altLang="en-US" b="0" i="0" dirty="0">
                <a:effectLst/>
                <a:latin typeface="Roboto" panose="02000000000000000000" pitchFamily="2" charset="0"/>
              </a:rPr>
              <a:t>這套學習工具適用於任何想要學習圍棋的人</a:t>
            </a:r>
            <a:endParaRPr lang="en-US" altLang="zh-TW" b="0" i="0" dirty="0">
              <a:effectLst/>
              <a:latin typeface="Roboto" panose="02000000000000000000" pitchFamily="2" charset="0"/>
            </a:endParaRPr>
          </a:p>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24</a:t>
            </a:fld>
            <a:endParaRPr lang="zh-TW" altLang="en-US"/>
          </a:p>
        </p:txBody>
      </p:sp>
    </p:spTree>
    <p:extLst>
      <p:ext uri="{BB962C8B-B14F-4D97-AF65-F5344CB8AC3E}">
        <p14:creationId xmlns:p14="http://schemas.microsoft.com/office/powerpoint/2010/main" val="3848819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b="1" dirty="0">
                <a:latin typeface="微軟正黑體" panose="020B0604030504040204" pitchFamily="34" charset="-120"/>
                <a:ea typeface="微軟正黑體" panose="020B0604030504040204" pitchFamily="34" charset="-120"/>
              </a:rPr>
              <a:t>暴雪娛樂公司的星海爭霸 </a:t>
            </a:r>
            <a:r>
              <a:rPr lang="en-US" altLang="zh-TW" sz="1200" b="1" dirty="0">
                <a:latin typeface="微軟正黑體" panose="020B0604030504040204" pitchFamily="34" charset="-120"/>
                <a:ea typeface="微軟正黑體" panose="020B0604030504040204" pitchFamily="34" charset="-120"/>
              </a:rPr>
              <a:t>2</a:t>
            </a:r>
            <a:r>
              <a:rPr lang="zh-TW" altLang="en-US" sz="1200" b="1" dirty="0">
                <a:latin typeface="微軟正黑體" panose="020B0604030504040204" pitchFamily="34" charset="-120"/>
                <a:ea typeface="微軟正黑體" panose="020B0604030504040204" pitchFamily="34" charset="-120"/>
              </a:rPr>
              <a:t>，被認為是極具挑戰的即時戰略遊戲之一，人工智慧在操作星海爭霸 </a:t>
            </a:r>
            <a:r>
              <a:rPr lang="en-US" altLang="zh-TW" sz="1200" b="1" dirty="0">
                <a:latin typeface="微軟正黑體" panose="020B0604030504040204" pitchFamily="34" charset="-120"/>
                <a:ea typeface="微軟正黑體" panose="020B0604030504040204" pitchFamily="34" charset="-120"/>
              </a:rPr>
              <a:t>2</a:t>
            </a:r>
            <a:r>
              <a:rPr lang="zh-TW" altLang="en-US" sz="1200" b="1" dirty="0">
                <a:latin typeface="微軟正黑體" panose="020B0604030504040204" pitchFamily="34" charset="-120"/>
                <a:ea typeface="微軟正黑體" panose="020B0604030504040204" pitchFamily="34" charset="-120"/>
              </a:rPr>
              <a:t>上，仍然難以克服其複雜度：</a:t>
            </a:r>
            <a:endParaRPr lang="en-US" altLang="zh-TW" sz="1200" b="1"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dirty="0">
                <a:latin typeface="微軟正黑體" panose="020B0604030504040204" pitchFamily="34" charset="-120"/>
                <a:ea typeface="微軟正黑體" panose="020B0604030504040204" pitchFamily="34" charset="-120"/>
              </a:rPr>
              <a:t>不像是圍棋或是西洋棋公開所有遊戲資訊，在星海爭霸 </a:t>
            </a:r>
            <a:r>
              <a:rPr lang="en-US" altLang="zh-TW" sz="1200" b="1" dirty="0">
                <a:latin typeface="微軟正黑體" panose="020B0604030504040204" pitchFamily="34" charset="-120"/>
                <a:ea typeface="微軟正黑體" panose="020B0604030504040204" pitchFamily="34" charset="-120"/>
              </a:rPr>
              <a:t>2</a:t>
            </a:r>
            <a:r>
              <a:rPr lang="zh-TW" altLang="en-US" sz="1200" b="1" dirty="0">
                <a:latin typeface="微軟正黑體" panose="020B0604030504040204" pitchFamily="34" charset="-120"/>
                <a:ea typeface="微軟正黑體" panose="020B0604030504040204" pitchFamily="34" charset="-120"/>
              </a:rPr>
              <a:t>的關鍵玩家資訊是隱藏的，必須透過偵查探索發現。</a:t>
            </a:r>
            <a:endParaRPr lang="en-US" altLang="zh-TW" sz="1200" b="1"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i="0" dirty="0">
                <a:solidFill>
                  <a:srgbClr val="333333"/>
                </a:solidFill>
                <a:effectLst/>
                <a:latin typeface="微軟正黑體" panose="020B0604030504040204" pitchFamily="34" charset="-120"/>
                <a:ea typeface="微軟正黑體" panose="020B0604030504040204" pitchFamily="34" charset="-120"/>
              </a:rPr>
              <a:t>人工智慧需要有長期規畫的能力，並非所有因果關係都是即時發生的，整個遊戲歷程可能長達一個小時才會結束，而這意味著早期採取的行動，或許有很長的一段時間無法獲得回報。</a:t>
            </a:r>
            <a:endParaRPr lang="en-US" altLang="zh-TW" sz="1200" b="1"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i="0" dirty="0">
                <a:solidFill>
                  <a:srgbClr val="333333"/>
                </a:solidFill>
                <a:effectLst/>
                <a:latin typeface="微軟正黑體" panose="020B0604030504040204" pitchFamily="34" charset="-120"/>
                <a:ea typeface="微軟正黑體" panose="020B0604030504040204" pitchFamily="34" charset="-120"/>
              </a:rPr>
              <a:t>人工智慧沒有太多的思考時間，不像傳統棋盤遊戲是輪流進行，人工智慧與玩家都必須隨著遊戲時間推移，不斷地做出動作。</a:t>
            </a:r>
            <a:endParaRPr lang="en-US" altLang="zh-TW" sz="1200" b="1"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i="0" dirty="0">
                <a:solidFill>
                  <a:srgbClr val="333333"/>
                </a:solidFill>
                <a:effectLst/>
                <a:latin typeface="微軟正黑體" panose="020B0604030504040204" pitchFamily="34" charset="-120"/>
                <a:ea typeface="微軟正黑體" panose="020B0604030504040204" pitchFamily="34" charset="-120"/>
              </a:rPr>
              <a:t>人工智慧還需要在大型的動作空間中做出決策，需要即時細微地控制數百個不同的單位和建築物。</a:t>
            </a:r>
            <a:endParaRPr lang="en-US" altLang="zh-TW" sz="1200" b="1"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1"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1" i="0" dirty="0">
                <a:solidFill>
                  <a:srgbClr val="333333"/>
                </a:solidFill>
                <a:effectLst/>
                <a:latin typeface="微軟正黑體" panose="020B0604030504040204" pitchFamily="34" charset="-120"/>
                <a:ea typeface="微軟正黑體" panose="020B0604030504040204" pitchFamily="34" charset="-120"/>
              </a:rPr>
              <a:t>Reference: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1" i="0" dirty="0" err="1">
                <a:solidFill>
                  <a:srgbClr val="333333"/>
                </a:solidFill>
                <a:effectLst/>
                <a:latin typeface="微軟正黑體" panose="020B0604030504040204" pitchFamily="34" charset="-120"/>
                <a:ea typeface="微軟正黑體" panose="020B0604030504040204" pitchFamily="34" charset="-120"/>
              </a:rPr>
              <a:t>Deepmind</a:t>
            </a:r>
            <a:r>
              <a:rPr lang="zh-TW" altLang="en-US" sz="1200" b="1" i="0" dirty="0">
                <a:solidFill>
                  <a:srgbClr val="333333"/>
                </a:solidFill>
                <a:effectLst/>
                <a:latin typeface="微軟正黑體" panose="020B0604030504040204" pitchFamily="34" charset="-120"/>
                <a:ea typeface="微軟正黑體" panose="020B0604030504040204" pitchFamily="34" charset="-120"/>
              </a:rPr>
              <a:t>訓練人工智慧</a:t>
            </a:r>
            <a:r>
              <a:rPr lang="en-US" altLang="zh-TW" sz="1200" b="1" i="0" dirty="0">
                <a:solidFill>
                  <a:srgbClr val="333333"/>
                </a:solidFill>
                <a:effectLst/>
                <a:latin typeface="微軟正黑體" panose="020B0604030504040204" pitchFamily="34" charset="-120"/>
                <a:ea typeface="微軟正黑體" panose="020B0604030504040204" pitchFamily="34" charset="-120"/>
              </a:rPr>
              <a:t>14</a:t>
            </a:r>
            <a:r>
              <a:rPr lang="zh-TW" altLang="en-US" sz="1200" b="1" i="0" dirty="0">
                <a:solidFill>
                  <a:srgbClr val="333333"/>
                </a:solidFill>
                <a:effectLst/>
                <a:latin typeface="微軟正黑體" panose="020B0604030504040204" pitchFamily="34" charset="-120"/>
                <a:ea typeface="微軟正黑體" panose="020B0604030504040204" pitchFamily="34" charset="-120"/>
              </a:rPr>
              <a:t>天完勝星海</a:t>
            </a:r>
            <a:r>
              <a:rPr lang="en-US" altLang="zh-TW" sz="1200" b="1" i="0" dirty="0">
                <a:solidFill>
                  <a:srgbClr val="333333"/>
                </a:solidFill>
                <a:effectLst/>
                <a:latin typeface="微軟正黑體" panose="020B0604030504040204" pitchFamily="34" charset="-120"/>
                <a:ea typeface="微軟正黑體" panose="020B0604030504040204" pitchFamily="34" charset="-120"/>
              </a:rPr>
              <a:t>2</a:t>
            </a:r>
            <a:r>
              <a:rPr lang="zh-TW" altLang="en-US" sz="1200" b="1" i="0" dirty="0">
                <a:solidFill>
                  <a:srgbClr val="333333"/>
                </a:solidFill>
                <a:effectLst/>
                <a:latin typeface="微軟正黑體" panose="020B0604030504040204" pitchFamily="34" charset="-120"/>
                <a:ea typeface="微軟正黑體" panose="020B0604030504040204" pitchFamily="34" charset="-120"/>
              </a:rPr>
              <a:t>世界前十強玩家</a:t>
            </a:r>
            <a:endParaRPr lang="en-US" altLang="zh-TW" sz="1200" b="1" i="0" dirty="0">
              <a:solidFill>
                <a:srgbClr val="333333"/>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1" dirty="0">
                <a:latin typeface="微軟正黑體" panose="020B0604030504040204" pitchFamily="34" charset="-120"/>
                <a:ea typeface="微軟正黑體" panose="020B0604030504040204" pitchFamily="34" charset="-120"/>
              </a:rPr>
              <a:t>https://www.ithome.com.tw/news/128470</a:t>
            </a:r>
            <a:endParaRPr lang="zh-TW" altLang="en-US" sz="12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25</a:t>
            </a:fld>
            <a:endParaRPr lang="zh-TW" altLang="en-US"/>
          </a:p>
        </p:txBody>
      </p:sp>
    </p:spTree>
    <p:extLst>
      <p:ext uri="{BB962C8B-B14F-4D97-AF65-F5344CB8AC3E}">
        <p14:creationId xmlns:p14="http://schemas.microsoft.com/office/powerpoint/2010/main" val="1073059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err="1">
                <a:solidFill>
                  <a:srgbClr val="333333"/>
                </a:solidFill>
                <a:effectLst/>
                <a:latin typeface="微軟正黑體" panose="020B0604030504040204" pitchFamily="34" charset="-120"/>
                <a:ea typeface="微軟正黑體" panose="020B0604030504040204" pitchFamily="34" charset="-120"/>
              </a:rPr>
              <a:t>AlphaStar</a:t>
            </a:r>
            <a:r>
              <a:rPr lang="zh-TW" altLang="en-US" b="0" i="0" dirty="0">
                <a:solidFill>
                  <a:srgbClr val="333333"/>
                </a:solidFill>
                <a:effectLst/>
                <a:latin typeface="微軟正黑體" panose="020B0604030504040204" pitchFamily="34" charset="-120"/>
                <a:ea typeface="微軟正黑體" panose="020B0604030504040204" pitchFamily="34" charset="-120"/>
              </a:rPr>
              <a:t>，已經能以深度神經網路完整遊玩星海爭霸 </a:t>
            </a:r>
            <a:r>
              <a:rPr lang="en-US" altLang="zh-TW" b="0" i="0" dirty="0">
                <a:solidFill>
                  <a:srgbClr val="333333"/>
                </a:solidFill>
                <a:effectLst/>
                <a:latin typeface="微軟正黑體" panose="020B0604030504040204" pitchFamily="34" charset="-120"/>
                <a:ea typeface="微軟正黑體" panose="020B0604030504040204" pitchFamily="34" charset="-120"/>
              </a:rPr>
              <a:t>2</a:t>
            </a:r>
            <a:r>
              <a:rPr lang="zh-TW" altLang="en-US" b="0" i="0" dirty="0">
                <a:solidFill>
                  <a:srgbClr val="333333"/>
                </a:solidFill>
                <a:effectLst/>
                <a:latin typeface="微軟正黑體" panose="020B0604030504040204" pitchFamily="34" charset="-120"/>
                <a:ea typeface="微軟正黑體" panose="020B0604030504040204" pitchFamily="34" charset="-120"/>
              </a:rPr>
              <a:t>，而且還能碾壓世界排名前十的職業玩家。</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微軟正黑體" panose="020B0604030504040204" pitchFamily="34" charset="-120"/>
                <a:ea typeface="微軟正黑體" panose="020B0604030504040204" pitchFamily="34" charset="-120"/>
              </a:rPr>
              <a:t>該神經網路透過監督式學習和增強學習，直接以原始遊戲資料進行訓練。</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第一次是與德國頂尖玩家</a:t>
            </a:r>
            <a:r>
              <a:rPr lang="en-US" altLang="zh-TW" b="0" i="0" dirty="0">
                <a:solidFill>
                  <a:srgbClr val="333333"/>
                </a:solidFill>
                <a:effectLst/>
                <a:latin typeface="微軟正黑體" panose="020B0604030504040204" pitchFamily="34" charset="-120"/>
                <a:ea typeface="微軟正黑體" panose="020B0604030504040204" pitchFamily="34" charset="-120"/>
              </a:rPr>
              <a:t>Dario </a:t>
            </a:r>
            <a:r>
              <a:rPr lang="en-US" altLang="zh-TW" b="0" i="0" dirty="0" err="1">
                <a:solidFill>
                  <a:srgbClr val="333333"/>
                </a:solidFill>
                <a:effectLst/>
                <a:latin typeface="微軟正黑體" panose="020B0604030504040204" pitchFamily="34" charset="-120"/>
                <a:ea typeface="微軟正黑體" panose="020B0604030504040204" pitchFamily="34" charset="-120"/>
              </a:rPr>
              <a:t>Wünsch</a:t>
            </a:r>
            <a:r>
              <a:rPr lang="zh-TW" altLang="en-US" b="0" i="0" dirty="0">
                <a:solidFill>
                  <a:srgbClr val="333333"/>
                </a:solidFill>
                <a:effectLst/>
                <a:latin typeface="微軟正黑體" panose="020B0604030504040204" pitchFamily="34" charset="-120"/>
                <a:ea typeface="微軟正黑體" panose="020B0604030504040204" pitchFamily="34" charset="-120"/>
              </a:rPr>
              <a:t>（代號</a:t>
            </a:r>
            <a:r>
              <a:rPr lang="en-US" altLang="zh-TW" b="0" i="0" dirty="0">
                <a:solidFill>
                  <a:srgbClr val="333333"/>
                </a:solidFill>
                <a:effectLst/>
                <a:latin typeface="微軟正黑體" panose="020B0604030504040204" pitchFamily="34" charset="-120"/>
                <a:ea typeface="微軟正黑體" panose="020B0604030504040204" pitchFamily="34" charset="-120"/>
              </a:rPr>
              <a:t>TLO</a:t>
            </a:r>
            <a:r>
              <a:rPr lang="zh-TW" altLang="en-US" b="0" i="0" dirty="0">
                <a:solidFill>
                  <a:srgbClr val="333333"/>
                </a:solidFill>
                <a:effectLst/>
                <a:latin typeface="微軟正黑體" panose="020B0604030504040204" pitchFamily="34" charset="-120"/>
                <a:ea typeface="微軟正黑體" panose="020B0604030504040204" pitchFamily="34" charset="-120"/>
              </a:rPr>
              <a:t>）進行對戰，</a:t>
            </a:r>
            <a:r>
              <a:rPr lang="en-US" altLang="zh-TW" b="0" i="0" dirty="0" err="1">
                <a:solidFill>
                  <a:srgbClr val="333333"/>
                </a:solidFill>
                <a:effectLst/>
                <a:latin typeface="微軟正黑體" panose="020B0604030504040204" pitchFamily="34" charset="-120"/>
                <a:ea typeface="微軟正黑體" panose="020B0604030504040204" pitchFamily="34" charset="-120"/>
              </a:rPr>
              <a:t>AlphaStar</a:t>
            </a:r>
            <a:r>
              <a:rPr lang="zh-TW" altLang="en-US" b="0" i="0" dirty="0">
                <a:solidFill>
                  <a:srgbClr val="333333"/>
                </a:solidFill>
                <a:effectLst/>
                <a:latin typeface="微軟正黑體" panose="020B0604030504040204" pitchFamily="34" charset="-120"/>
                <a:ea typeface="微軟正黑體" panose="020B0604030504040204" pitchFamily="34" charset="-120"/>
              </a:rPr>
              <a:t>以</a:t>
            </a:r>
            <a:r>
              <a:rPr lang="en-US" altLang="zh-TW" b="0" i="0" dirty="0">
                <a:solidFill>
                  <a:srgbClr val="333333"/>
                </a:solidFill>
                <a:effectLst/>
                <a:latin typeface="微軟正黑體" panose="020B0604030504040204" pitchFamily="34" charset="-120"/>
                <a:ea typeface="微軟正黑體" panose="020B0604030504040204" pitchFamily="34" charset="-120"/>
              </a:rPr>
              <a:t>5</a:t>
            </a:r>
            <a:r>
              <a:rPr lang="zh-TW" altLang="en-US" b="0" i="0" dirty="0">
                <a:solidFill>
                  <a:srgbClr val="333333"/>
                </a:solidFill>
                <a:effectLst/>
                <a:latin typeface="微軟正黑體" panose="020B0604030504040204" pitchFamily="34" charset="-120"/>
                <a:ea typeface="微軟正黑體" panose="020B0604030504040204" pitchFamily="34" charset="-120"/>
              </a:rPr>
              <a:t>比</a:t>
            </a:r>
            <a:r>
              <a:rPr lang="en-US" altLang="zh-TW" b="0" i="0" dirty="0">
                <a:solidFill>
                  <a:srgbClr val="333333"/>
                </a:solidFill>
                <a:effectLst/>
                <a:latin typeface="微軟正黑體" panose="020B0604030504040204" pitchFamily="34" charset="-120"/>
                <a:ea typeface="微軟正黑體" panose="020B0604030504040204" pitchFamily="34" charset="-120"/>
              </a:rPr>
              <a:t>0</a:t>
            </a:r>
            <a:r>
              <a:rPr lang="zh-TW" altLang="en-US" b="0" i="0" dirty="0">
                <a:solidFill>
                  <a:srgbClr val="333333"/>
                </a:solidFill>
                <a:effectLst/>
                <a:latin typeface="微軟正黑體" panose="020B0604030504040204" pitchFamily="34" charset="-120"/>
                <a:ea typeface="微軟正黑體" panose="020B0604030504040204" pitchFamily="34" charset="-120"/>
              </a:rPr>
              <a:t>贏得了比賽。</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第二次則是與世界排名前十強的職業神族玩家</a:t>
            </a:r>
            <a:r>
              <a:rPr lang="en-US" altLang="zh-TW" b="0" i="0" dirty="0">
                <a:solidFill>
                  <a:srgbClr val="333333"/>
                </a:solidFill>
                <a:effectLst/>
                <a:latin typeface="微軟正黑體" panose="020B0604030504040204" pitchFamily="34" charset="-120"/>
                <a:ea typeface="微軟正黑體" panose="020B0604030504040204" pitchFamily="34" charset="-120"/>
              </a:rPr>
              <a:t>Grzegorz </a:t>
            </a:r>
            <a:r>
              <a:rPr lang="en-US" altLang="zh-TW" b="0" i="0" dirty="0" err="1">
                <a:solidFill>
                  <a:srgbClr val="333333"/>
                </a:solidFill>
                <a:effectLst/>
                <a:latin typeface="微軟正黑體" panose="020B0604030504040204" pitchFamily="34" charset="-120"/>
                <a:ea typeface="微軟正黑體" panose="020B0604030504040204" pitchFamily="34" charset="-120"/>
              </a:rPr>
              <a:t>Komincz</a:t>
            </a:r>
            <a:r>
              <a:rPr lang="zh-TW" altLang="en-US" b="0" i="0" dirty="0">
                <a:solidFill>
                  <a:srgbClr val="333333"/>
                </a:solidFill>
                <a:effectLst/>
                <a:latin typeface="微軟正黑體" panose="020B0604030504040204" pitchFamily="34" charset="-120"/>
                <a:ea typeface="微軟正黑體" panose="020B0604030504040204" pitchFamily="34" charset="-120"/>
              </a:rPr>
              <a:t>（代號</a:t>
            </a:r>
            <a:r>
              <a:rPr lang="en-US" altLang="zh-TW" b="0" i="0" dirty="0" err="1">
                <a:solidFill>
                  <a:srgbClr val="333333"/>
                </a:solidFill>
                <a:effectLst/>
                <a:latin typeface="微軟正黑體" panose="020B0604030504040204" pitchFamily="34" charset="-120"/>
                <a:ea typeface="微軟正黑體" panose="020B0604030504040204" pitchFamily="34" charset="-120"/>
              </a:rPr>
              <a:t>MaNa</a:t>
            </a:r>
            <a:r>
              <a:rPr lang="zh-TW" altLang="en-US" b="0" i="0" dirty="0">
                <a:solidFill>
                  <a:srgbClr val="333333"/>
                </a:solidFill>
                <a:effectLst/>
                <a:latin typeface="微軟正黑體" panose="020B0604030504040204" pitchFamily="34" charset="-120"/>
                <a:ea typeface="微軟正黑體" panose="020B0604030504040204" pitchFamily="34" charset="-120"/>
              </a:rPr>
              <a:t>）進行對戰，依然以</a:t>
            </a:r>
            <a:r>
              <a:rPr lang="en-US" altLang="zh-TW" b="0" i="0" dirty="0">
                <a:solidFill>
                  <a:srgbClr val="333333"/>
                </a:solidFill>
                <a:effectLst/>
                <a:latin typeface="微軟正黑體" panose="020B0604030504040204" pitchFamily="34" charset="-120"/>
                <a:ea typeface="微軟正黑體" panose="020B0604030504040204" pitchFamily="34" charset="-120"/>
              </a:rPr>
              <a:t>5</a:t>
            </a:r>
            <a:r>
              <a:rPr lang="zh-TW" altLang="en-US" b="0" i="0" dirty="0">
                <a:solidFill>
                  <a:srgbClr val="333333"/>
                </a:solidFill>
                <a:effectLst/>
                <a:latin typeface="微軟正黑體" panose="020B0604030504040204" pitchFamily="34" charset="-120"/>
                <a:ea typeface="微軟正黑體" panose="020B0604030504040204" pitchFamily="34" charset="-120"/>
              </a:rPr>
              <a:t>比</a:t>
            </a:r>
            <a:r>
              <a:rPr lang="en-US" altLang="zh-TW" b="0" i="0" dirty="0">
                <a:solidFill>
                  <a:srgbClr val="333333"/>
                </a:solidFill>
                <a:effectLst/>
                <a:latin typeface="微軟正黑體" panose="020B0604030504040204" pitchFamily="34" charset="-120"/>
                <a:ea typeface="微軟正黑體" panose="020B0604030504040204" pitchFamily="34" charset="-120"/>
              </a:rPr>
              <a:t>0</a:t>
            </a:r>
            <a:r>
              <a:rPr lang="zh-TW" altLang="en-US" b="0" i="0" dirty="0">
                <a:solidFill>
                  <a:srgbClr val="333333"/>
                </a:solidFill>
                <a:effectLst/>
                <a:latin typeface="微軟正黑體" panose="020B0604030504040204" pitchFamily="34" charset="-120"/>
                <a:ea typeface="微軟正黑體" panose="020B0604030504040204" pitchFamily="34" charset="-120"/>
              </a:rPr>
              <a:t>取得完勝。</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333333"/>
                </a:solidFill>
                <a:effectLst/>
                <a:latin typeface="微軟正黑體" panose="020B0604030504040204" pitchFamily="34" charset="-120"/>
                <a:ea typeface="微軟正黑體" panose="020B0604030504040204" pitchFamily="34" charset="-120"/>
              </a:rPr>
              <a:t>Reference: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0" i="0" dirty="0" err="1">
                <a:solidFill>
                  <a:srgbClr val="333333"/>
                </a:solidFill>
                <a:effectLst/>
                <a:latin typeface="微軟正黑體" panose="020B0604030504040204" pitchFamily="34" charset="-120"/>
                <a:ea typeface="微軟正黑體" panose="020B0604030504040204" pitchFamily="34" charset="-120"/>
              </a:rPr>
              <a:t>Deepmind</a:t>
            </a:r>
            <a:r>
              <a:rPr lang="zh-TW" altLang="en-US" sz="1200" b="0" i="0" dirty="0">
                <a:solidFill>
                  <a:srgbClr val="333333"/>
                </a:solidFill>
                <a:effectLst/>
                <a:latin typeface="微軟正黑體" panose="020B0604030504040204" pitchFamily="34" charset="-120"/>
                <a:ea typeface="微軟正黑體" panose="020B0604030504040204" pitchFamily="34" charset="-120"/>
              </a:rPr>
              <a:t>訓練人工智慧</a:t>
            </a:r>
            <a:r>
              <a:rPr lang="en-US" altLang="zh-TW" sz="1200" b="0" i="0" dirty="0">
                <a:solidFill>
                  <a:srgbClr val="333333"/>
                </a:solidFill>
                <a:effectLst/>
                <a:latin typeface="微軟正黑體" panose="020B0604030504040204" pitchFamily="34" charset="-120"/>
                <a:ea typeface="微軟正黑體" panose="020B0604030504040204" pitchFamily="34" charset="-120"/>
              </a:rPr>
              <a:t>14</a:t>
            </a:r>
            <a:r>
              <a:rPr lang="zh-TW" altLang="en-US" sz="1200" b="0" i="0" dirty="0">
                <a:solidFill>
                  <a:srgbClr val="333333"/>
                </a:solidFill>
                <a:effectLst/>
                <a:latin typeface="微軟正黑體" panose="020B0604030504040204" pitchFamily="34" charset="-120"/>
                <a:ea typeface="微軟正黑體" panose="020B0604030504040204" pitchFamily="34" charset="-120"/>
              </a:rPr>
              <a:t>天完勝星海</a:t>
            </a:r>
            <a:r>
              <a:rPr lang="en-US" altLang="zh-TW" sz="1200" b="0" i="0" dirty="0">
                <a:solidFill>
                  <a:srgbClr val="333333"/>
                </a:solidFill>
                <a:effectLst/>
                <a:latin typeface="微軟正黑體" panose="020B0604030504040204" pitchFamily="34" charset="-120"/>
                <a:ea typeface="微軟正黑體" panose="020B0604030504040204" pitchFamily="34" charset="-120"/>
              </a:rPr>
              <a:t>2</a:t>
            </a:r>
            <a:r>
              <a:rPr lang="zh-TW" altLang="en-US" sz="1200" b="0" i="0" dirty="0">
                <a:solidFill>
                  <a:srgbClr val="333333"/>
                </a:solidFill>
                <a:effectLst/>
                <a:latin typeface="微軟正黑體" panose="020B0604030504040204" pitchFamily="34" charset="-120"/>
                <a:ea typeface="微軟正黑體" panose="020B0604030504040204" pitchFamily="34" charset="-120"/>
              </a:rPr>
              <a:t>世界前十強玩家</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0" dirty="0">
                <a:latin typeface="微軟正黑體" panose="020B0604030504040204" pitchFamily="34" charset="-120"/>
                <a:ea typeface="微軟正黑體" panose="020B0604030504040204" pitchFamily="34" charset="-120"/>
              </a:rPr>
              <a:t>https://www.ithome.com.tw/news/128470</a:t>
            </a:r>
            <a:endParaRPr lang="zh-TW" altLang="en-US" sz="1200" b="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26</a:t>
            </a:fld>
            <a:endParaRPr lang="zh-TW" altLang="en-US"/>
          </a:p>
        </p:txBody>
      </p:sp>
    </p:spTree>
    <p:extLst>
      <p:ext uri="{BB962C8B-B14F-4D97-AF65-F5344CB8AC3E}">
        <p14:creationId xmlns:p14="http://schemas.microsoft.com/office/powerpoint/2010/main" val="4157795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3</a:t>
            </a:fld>
            <a:endParaRPr lang="zh-TW" altLang="en-US"/>
          </a:p>
        </p:txBody>
      </p:sp>
    </p:spTree>
    <p:extLst>
      <p:ext uri="{BB962C8B-B14F-4D97-AF65-F5344CB8AC3E}">
        <p14:creationId xmlns:p14="http://schemas.microsoft.com/office/powerpoint/2010/main" val="1184671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4</a:t>
            </a:fld>
            <a:endParaRPr lang="zh-TW" altLang="en-US"/>
          </a:p>
        </p:txBody>
      </p:sp>
    </p:spTree>
    <p:extLst>
      <p:ext uri="{BB962C8B-B14F-4D97-AF65-F5344CB8AC3E}">
        <p14:creationId xmlns:p14="http://schemas.microsoft.com/office/powerpoint/2010/main" val="379932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dirty="0">
                <a:solidFill>
                  <a:srgbClr val="0F0F0F"/>
                </a:solidFill>
                <a:effectLst/>
                <a:latin typeface="微軟正黑體" panose="020B0604030504040204" pitchFamily="34" charset="-120"/>
                <a:ea typeface="微軟正黑體" panose="020B0604030504040204" pitchFamily="34" charset="-120"/>
              </a:rPr>
              <a:t>《AlphaGo</a:t>
            </a:r>
            <a:r>
              <a:rPr lang="zh-TW" altLang="en-US" sz="1200" b="1" i="0" dirty="0">
                <a:solidFill>
                  <a:srgbClr val="0F0F0F"/>
                </a:solidFill>
                <a:effectLst/>
                <a:latin typeface="微軟正黑體" panose="020B0604030504040204" pitchFamily="34" charset="-120"/>
                <a:ea typeface="微軟正黑體" panose="020B0604030504040204" pitchFamily="34" charset="-120"/>
              </a:rPr>
              <a:t>世紀對決</a:t>
            </a:r>
            <a:r>
              <a:rPr lang="en-US" altLang="zh-TW" sz="1200" b="1" i="0" dirty="0">
                <a:solidFill>
                  <a:srgbClr val="0F0F0F"/>
                </a:solidFill>
                <a:effectLst/>
                <a:latin typeface="微軟正黑體" panose="020B0604030504040204" pitchFamily="34" charset="-120"/>
                <a:ea typeface="微軟正黑體" panose="020B0604030504040204" pitchFamily="34" charset="-120"/>
              </a:rPr>
              <a:t>》</a:t>
            </a:r>
            <a:r>
              <a:rPr lang="zh-TW" altLang="en-US" sz="1200" b="1" i="0" dirty="0">
                <a:solidFill>
                  <a:srgbClr val="0F0F0F"/>
                </a:solidFill>
                <a:effectLst/>
                <a:latin typeface="微軟正黑體" panose="020B0604030504040204" pitchFamily="34" charset="-120"/>
                <a:ea typeface="微軟正黑體" panose="020B0604030504040204" pitchFamily="34" charset="-120"/>
              </a:rPr>
              <a:t>預告片</a:t>
            </a:r>
            <a:endParaRPr lang="en-US" altLang="zh-TW" sz="1200" dirty="0">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https://www.youtube.com/watch?v=KeWOIbxET94&amp;t=3s</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5</a:t>
            </a:fld>
            <a:endParaRPr lang="zh-TW" altLang="en-US"/>
          </a:p>
        </p:txBody>
      </p:sp>
    </p:spTree>
    <p:extLst>
      <p:ext uri="{BB962C8B-B14F-4D97-AF65-F5344CB8AC3E}">
        <p14:creationId xmlns:p14="http://schemas.microsoft.com/office/powerpoint/2010/main" val="653841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第二篇：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用了什麼方法</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過去是否也有能下棋的</a:t>
            </a:r>
            <a:r>
              <a:rPr lang="en-US" altLang="zh-TW" dirty="0">
                <a:latin typeface="微軟正黑體" panose="020B0604030504040204" pitchFamily="34" charset="-120"/>
                <a:ea typeface="微軟正黑體" panose="020B0604030504040204" pitchFamily="34" charset="-120"/>
              </a:rPr>
              <a:t>AI</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為什麼</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會造成如此大的迴響</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用了什麼技術？</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6</a:t>
            </a:fld>
            <a:endParaRPr lang="zh-TW" altLang="en-US"/>
          </a:p>
        </p:txBody>
      </p:sp>
    </p:spTree>
    <p:extLst>
      <p:ext uri="{BB962C8B-B14F-4D97-AF65-F5344CB8AC3E}">
        <p14:creationId xmlns:p14="http://schemas.microsoft.com/office/powerpoint/2010/main" val="2224459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b="0" i="0" dirty="0">
                <a:solidFill>
                  <a:srgbClr val="222222"/>
                </a:solidFill>
                <a:effectLst/>
                <a:latin typeface="微軟正黑體" panose="020B0604030504040204" pitchFamily="34" charset="-120"/>
                <a:ea typeface="微軟正黑體" panose="020B0604030504040204" pitchFamily="34" charset="-120"/>
              </a:rPr>
              <a:t>超級電腦「深藍」（</a:t>
            </a:r>
            <a:r>
              <a:rPr lang="en-US" altLang="zh-TW" b="0" i="0" dirty="0">
                <a:solidFill>
                  <a:srgbClr val="222222"/>
                </a:solidFill>
                <a:effectLst/>
                <a:latin typeface="微軟正黑體" panose="020B0604030504040204" pitchFamily="34" charset="-120"/>
                <a:ea typeface="微軟正黑體" panose="020B0604030504040204" pitchFamily="34" charset="-120"/>
              </a:rPr>
              <a:t>Deep Blue</a:t>
            </a:r>
            <a:r>
              <a:rPr lang="zh-TW" altLang="en-US" b="0" i="0" dirty="0">
                <a:solidFill>
                  <a:srgbClr val="222222"/>
                </a:solidFill>
                <a:effectLst/>
                <a:latin typeface="微軟正黑體" panose="020B0604030504040204" pitchFamily="34" charset="-120"/>
                <a:ea typeface="微軟正黑體" panose="020B0604030504040204" pitchFamily="34" charset="-120"/>
              </a:rPr>
              <a:t>）</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222222"/>
                </a:solidFill>
                <a:effectLst/>
                <a:latin typeface="微軟正黑體" panose="020B0604030504040204" pitchFamily="34" charset="-120"/>
                <a:ea typeface="微軟正黑體" panose="020B0604030504040204" pitchFamily="34" charset="-120"/>
              </a:rPr>
              <a:t>西元</a:t>
            </a:r>
            <a:r>
              <a:rPr lang="en-US" altLang="zh-TW" b="0" i="0" dirty="0">
                <a:solidFill>
                  <a:srgbClr val="222222"/>
                </a:solidFill>
                <a:effectLst/>
                <a:latin typeface="微軟正黑體" panose="020B0604030504040204" pitchFamily="34" charset="-120"/>
                <a:ea typeface="微軟正黑體" panose="020B0604030504040204" pitchFamily="34" charset="-120"/>
              </a:rPr>
              <a:t>1996</a:t>
            </a:r>
            <a:r>
              <a:rPr lang="zh-TW" altLang="en-US" b="0" i="0" dirty="0">
                <a:solidFill>
                  <a:srgbClr val="222222"/>
                </a:solidFill>
                <a:effectLst/>
                <a:latin typeface="微軟正黑體" panose="020B0604030504040204" pitchFamily="34" charset="-120"/>
                <a:ea typeface="微軟正黑體" panose="020B0604030504040204" pitchFamily="34" charset="-120"/>
              </a:rPr>
              <a:t>年，第一個在擊敗西洋棋世界冠軍（卡斯巴羅夫</a:t>
            </a:r>
            <a:r>
              <a:rPr lang="en-US" altLang="zh-TW" b="0" i="0" dirty="0">
                <a:solidFill>
                  <a:srgbClr val="222222"/>
                </a:solidFill>
                <a:effectLst/>
                <a:latin typeface="微軟正黑體" panose="020B0604030504040204" pitchFamily="34" charset="-120"/>
                <a:ea typeface="微軟正黑體" panose="020B0604030504040204" pitchFamily="34" charset="-120"/>
              </a:rPr>
              <a:t>Garry Kasparov</a:t>
            </a:r>
            <a:r>
              <a:rPr lang="zh-TW" altLang="en-US" b="0" i="0" dirty="0">
                <a:solidFill>
                  <a:srgbClr val="222222"/>
                </a:solidFill>
                <a:effectLst/>
                <a:latin typeface="微軟正黑體" panose="020B0604030504040204" pitchFamily="34" charset="-120"/>
                <a:ea typeface="微軟正黑體" panose="020B0604030504040204" pitchFamily="34" charset="-120"/>
              </a:rPr>
              <a:t>）的電腦。</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深藍算法的核心是基於</a:t>
            </a:r>
            <a:r>
              <a:rPr lang="zh-TW" altLang="en-US" b="1" dirty="0">
                <a:latin typeface="微軟正黑體" panose="020B0604030504040204" pitchFamily="34" charset="-120"/>
                <a:ea typeface="微軟正黑體" panose="020B0604030504040204" pitchFamily="34" charset="-120"/>
              </a:rPr>
              <a:t>暴力窮舉</a:t>
            </a:r>
            <a:r>
              <a:rPr lang="zh-TW" altLang="en-US" dirty="0">
                <a:latin typeface="微軟正黑體" panose="020B0604030504040204" pitchFamily="34" charset="-120"/>
                <a:ea typeface="微軟正黑體" panose="020B0604030504040204" pitchFamily="34" charset="-120"/>
              </a:rPr>
              <a:t>：生成所有可能的走法，然後執行盡可能深的搜索，並不斷對局面進行評估，嘗試找出最佳走法。</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深藍與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的對比 → </a:t>
            </a:r>
            <a:r>
              <a:rPr lang="en-US" altLang="zh-TW" dirty="0">
                <a:latin typeface="微軟正黑體" panose="020B0604030504040204" pitchFamily="34" charset="-120"/>
                <a:ea typeface="微軟正黑體" panose="020B0604030504040204" pitchFamily="34" charset="-120"/>
              </a:rPr>
              <a:t>http://gigix.thoughtworkers.org/2016/7/21/comparing-deep-blue-alphago/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7</a:t>
            </a:fld>
            <a:endParaRPr lang="zh-TW" altLang="en-US"/>
          </a:p>
        </p:txBody>
      </p:sp>
    </p:spTree>
    <p:extLst>
      <p:ext uri="{BB962C8B-B14F-4D97-AF65-F5344CB8AC3E}">
        <p14:creationId xmlns:p14="http://schemas.microsoft.com/office/powerpoint/2010/main" val="335981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然而，轉到</a:t>
            </a:r>
            <a:r>
              <a:rPr lang="zh-TW" altLang="en-US" sz="2000" b="1" dirty="0">
                <a:latin typeface="微軟正黑體" panose="020B0604030504040204" pitchFamily="34" charset="-120"/>
                <a:ea typeface="微軟正黑體" panose="020B0604030504040204" pitchFamily="34" charset="-120"/>
              </a:rPr>
              <a:t>圍棋</a:t>
            </a:r>
            <a:endParaRPr lang="en-US" altLang="zh-TW" sz="2000" b="1"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圍棋方格是</a:t>
            </a:r>
            <a:r>
              <a:rPr lang="en-US" altLang="zh-TW" dirty="0">
                <a:latin typeface="微軟正黑體" panose="020B0604030504040204" pitchFamily="34" charset="-120"/>
                <a:ea typeface="微軟正黑體" panose="020B0604030504040204" pitchFamily="34" charset="-120"/>
              </a:rPr>
              <a:t>19*19</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棋盤上可行的棋型變化，比宇宙間的原子數還要多。（</a:t>
            </a:r>
            <a:r>
              <a:rPr lang="en-US" altLang="zh-TW" dirty="0">
                <a:latin typeface="微軟正黑體" panose="020B0604030504040204" pitchFamily="34" charset="-120"/>
                <a:ea typeface="微軟正黑體" panose="020B0604030504040204" pitchFamily="34" charset="-120"/>
              </a:rPr>
              <a:t>The Number of possible configurations of the board is More than the number of atoms in the universe. </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複雜度約為</a:t>
            </a:r>
            <a:r>
              <a:rPr lang="en-US" altLang="zh-TW" dirty="0">
                <a:latin typeface="微軟正黑體" panose="020B0604030504040204" pitchFamily="34" charset="-120"/>
                <a:ea typeface="微軟正黑體" panose="020B0604030504040204" pitchFamily="34" charset="-120"/>
              </a:rPr>
              <a:t>10</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170</a:t>
            </a:r>
            <a:r>
              <a:rPr lang="zh-TW" altLang="en-US" dirty="0">
                <a:latin typeface="微軟正黑體" panose="020B0604030504040204" pitchFamily="34" charset="-120"/>
                <a:ea typeface="微軟正黑體" panose="020B0604030504040204" pitchFamily="34" charset="-120"/>
              </a:rPr>
              <a:t>次方，可能變化數目比全宇宙所有物質的原子總數（十的八十次方）還要多。</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舉西洋棋為例，每步棋僅有</a:t>
            </a:r>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種步法，而圍棋每步棋卻高達</a:t>
            </a:r>
            <a:r>
              <a:rPr lang="en-US" altLang="zh-TW" dirty="0">
                <a:latin typeface="微軟正黑體" panose="020B0604030504040204" pitchFamily="34" charset="-120"/>
                <a:ea typeface="微軟正黑體" panose="020B0604030504040204" pitchFamily="34" charset="-120"/>
              </a:rPr>
              <a:t>200</a:t>
            </a:r>
            <a:r>
              <a:rPr lang="zh-TW" altLang="en-US" dirty="0">
                <a:latin typeface="微軟正黑體" panose="020B0604030504040204" pitchFamily="34" charset="-120"/>
                <a:ea typeface="微軟正黑體" panose="020B0604030504040204" pitchFamily="34" charset="-120"/>
              </a:rPr>
              <a:t>種。</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即使出動全世界的電腦同時全力運作一百萬年，這樣運算能力也還不足以運算出所有棋局的變化。</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→因此過去一遇到圍棋遊戲就像踢到鐵板，是很難破解的關卡，而打敗職業棋士一直是人工智慧的一大挑戰。</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→但是</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怎麼解決問題的？</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Ans: </a:t>
            </a:r>
            <a:r>
              <a:rPr lang="zh-TW" altLang="en-US">
                <a:latin typeface="微軟正黑體" panose="020B0604030504040204" pitchFamily="34" charset="-120"/>
                <a:ea typeface="微軟正黑體" panose="020B0604030504040204" pitchFamily="34" charset="-120"/>
              </a:rPr>
              <a:t>深度搜索</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8</a:t>
            </a:fld>
            <a:endParaRPr lang="zh-TW" altLang="en-US"/>
          </a:p>
        </p:txBody>
      </p:sp>
    </p:spTree>
    <p:extLst>
      <p:ext uri="{BB962C8B-B14F-4D97-AF65-F5344CB8AC3E}">
        <p14:creationId xmlns:p14="http://schemas.microsoft.com/office/powerpoint/2010/main" val="2912543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下棋主要分成三個步驟：</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第一步會掃描棋子擺放情況並從中找出可行的落點，</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第二步從每個可行的落點建構出預測棋步的樹狀圖，</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第三步在對每個樹狀的分支計算勝率並找出最大獲勝機率的落點。</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9</a:t>
            </a:fld>
            <a:endParaRPr lang="zh-TW" altLang="en-US"/>
          </a:p>
        </p:txBody>
      </p:sp>
    </p:spTree>
    <p:extLst>
      <p:ext uri="{BB962C8B-B14F-4D97-AF65-F5344CB8AC3E}">
        <p14:creationId xmlns:p14="http://schemas.microsoft.com/office/powerpoint/2010/main" val="34683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4/24/2023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17757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4/24/2023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4434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4/24/2023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422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4/24/2023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2381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4/24/2023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26328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4/24/2023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4873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4/24/2023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3753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4/24/2023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19827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4/24/2023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29006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4/24/2023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9302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4/24/2023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06953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4/24/2023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2932098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acebook 研究員解析演算法技術：AlphaGo 為什麼這麼厲害？ | TechNews 科技新報">
            <a:extLst>
              <a:ext uri="{FF2B5EF4-FFF2-40B4-BE49-F238E27FC236}">
                <a16:creationId xmlns:a16="http://schemas.microsoft.com/office/drawing/2014/main" id="{BB004440-E26B-4CC6-F69A-D71E7B774A3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3641" b="742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3A7902C-B6CD-FE55-D669-2CC339079B61}"/>
              </a:ext>
            </a:extLst>
          </p:cNvPr>
          <p:cNvSpPr>
            <a:spLocks noGrp="1"/>
          </p:cNvSpPr>
          <p:nvPr>
            <p:ph type="ctrTitle"/>
          </p:nvPr>
        </p:nvSpPr>
        <p:spPr>
          <a:xfrm>
            <a:off x="609600" y="257786"/>
            <a:ext cx="6302803" cy="1305518"/>
          </a:xfrm>
        </p:spPr>
        <p:txBody>
          <a:bodyPr anchor="t">
            <a:noAutofit/>
          </a:bodyPr>
          <a:lstStyle/>
          <a:p>
            <a:r>
              <a:rPr lang="en-US" altLang="zh-TW" sz="8000" dirty="0">
                <a:solidFill>
                  <a:srgbClr val="FFFFFF"/>
                </a:solidFill>
                <a:latin typeface="Calibri" panose="020F0502020204030204" pitchFamily="34" charset="0"/>
                <a:cs typeface="Calibri" panose="020F0502020204030204" pitchFamily="34" charset="0"/>
              </a:rPr>
              <a:t>AlphaGo</a:t>
            </a:r>
            <a:endParaRPr lang="zh-TW" altLang="en-US" sz="8000" dirty="0">
              <a:solidFill>
                <a:srgbClr val="FFFFFF"/>
              </a:solidFill>
              <a:latin typeface="Calibri" panose="020F0502020204030204" pitchFamily="34" charset="0"/>
              <a:cs typeface="Calibri" panose="020F0502020204030204" pitchFamily="34" charset="0"/>
            </a:endParaRPr>
          </a:p>
        </p:txBody>
      </p:sp>
      <p:sp>
        <p:nvSpPr>
          <p:cNvPr id="1035" name="Rectangle 1034">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標題 2">
            <a:extLst>
              <a:ext uri="{FF2B5EF4-FFF2-40B4-BE49-F238E27FC236}">
                <a16:creationId xmlns:a16="http://schemas.microsoft.com/office/drawing/2014/main" id="{5CCD04D0-7420-DFA8-A7EC-6643D9CCE0D1}"/>
              </a:ext>
            </a:extLst>
          </p:cNvPr>
          <p:cNvSpPr>
            <a:spLocks noGrp="1"/>
          </p:cNvSpPr>
          <p:nvPr>
            <p:ph type="subTitle" idx="1"/>
          </p:nvPr>
        </p:nvSpPr>
        <p:spPr>
          <a:xfrm>
            <a:off x="7637498" y="4683777"/>
            <a:ext cx="3944901" cy="1632640"/>
          </a:xfrm>
        </p:spPr>
        <p:txBody>
          <a:bodyPr anchor="b">
            <a:normAutofit/>
          </a:bodyPr>
          <a:lstStyle/>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創新</a:t>
            </a:r>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碩一</a:t>
            </a:r>
            <a:endPar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endParaRPr>
          </a:p>
          <a:p>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111C71008</a:t>
            </a:r>
          </a:p>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何哲平</a:t>
            </a:r>
          </a:p>
        </p:txBody>
      </p:sp>
    </p:spTree>
    <p:extLst>
      <p:ext uri="{BB962C8B-B14F-4D97-AF65-F5344CB8AC3E}">
        <p14:creationId xmlns:p14="http://schemas.microsoft.com/office/powerpoint/2010/main" val="1007224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Freeform: Shape 308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Freeform: Shape 3088">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663960"/>
            <a:ext cx="4298417" cy="2539390"/>
          </a:xfrm>
        </p:spPr>
        <p:txBody>
          <a:bodyPr vert="horz" lIns="91440" tIns="45720" rIns="91440" bIns="45720" rtlCol="0" anchor="ctr">
            <a:normAutofit/>
          </a:bodyPr>
          <a:lstStyle/>
          <a:p>
            <a:r>
              <a:rPr lang="en-US" altLang="zh-TW" sz="5400" dirty="0">
                <a:latin typeface="Calibri" panose="020F0502020204030204" pitchFamily="34" charset="0"/>
                <a:cs typeface="Calibri" panose="020F0502020204030204" pitchFamily="34" charset="0"/>
              </a:rPr>
              <a:t>AlphaGo</a:t>
            </a:r>
            <a:br>
              <a:rPr lang="en-US" altLang="zh-TW" sz="5400" dirty="0">
                <a:latin typeface="Calibri" panose="020F0502020204030204" pitchFamily="34" charset="0"/>
                <a:cs typeface="Calibri" panose="020F0502020204030204" pitchFamily="34" charset="0"/>
              </a:rPr>
            </a:br>
            <a:r>
              <a:rPr lang="en-US" altLang="zh-TW" sz="5400" dirty="0">
                <a:latin typeface="Calibri" panose="020F0502020204030204" pitchFamily="34" charset="0"/>
                <a:cs typeface="Calibri" panose="020F0502020204030204" pitchFamily="34" charset="0"/>
              </a:rPr>
              <a:t>2 </a:t>
            </a:r>
            <a:r>
              <a:rPr lang="en-US" altLang="zh-TW" sz="5400" dirty="0" err="1">
                <a:latin typeface="Calibri" panose="020F0502020204030204" pitchFamily="34" charset="0"/>
                <a:cs typeface="Calibri" panose="020F0502020204030204" pitchFamily="34" charset="0"/>
              </a:rPr>
              <a:t>NetWorks</a:t>
            </a:r>
            <a:endParaRPr lang="en-US" altLang="zh-TW" sz="5400"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1209409" y="3429000"/>
            <a:ext cx="4227871" cy="1368650"/>
          </a:xfrm>
        </p:spPr>
        <p:txBody>
          <a:bodyPr vert="horz" lIns="91440" tIns="45720" rIns="91440" bIns="45720" rtlCol="0" anchor="t">
            <a:normAutofit/>
          </a:bodyPr>
          <a:lstStyle/>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Policy </a:t>
            </a:r>
            <a:r>
              <a:rPr lang="en-US" altLang="zh-TW" sz="2600" dirty="0" err="1">
                <a:latin typeface="Calibri" panose="020F0502020204030204" pitchFamily="34" charset="0"/>
                <a:cs typeface="Calibri" panose="020F0502020204030204" pitchFamily="34" charset="0"/>
              </a:rPr>
              <a:t>NetWork</a:t>
            </a:r>
            <a:r>
              <a:rPr lang="en-US" altLang="zh-TW" sz="2600" dirty="0">
                <a:latin typeface="Calibri" panose="020F0502020204030204" pitchFamily="34" charset="0"/>
                <a:cs typeface="Calibri" panose="020F0502020204030204" pitchFamily="34" charset="0"/>
              </a:rPr>
              <a:t> </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Value </a:t>
            </a:r>
            <a:r>
              <a:rPr lang="en-US" altLang="zh-TW" sz="2600" dirty="0" err="1">
                <a:latin typeface="Calibri" panose="020F0502020204030204" pitchFamily="34" charset="0"/>
                <a:cs typeface="Calibri" panose="020F0502020204030204" pitchFamily="34" charset="0"/>
              </a:rPr>
              <a:t>NetWork</a:t>
            </a:r>
            <a:endParaRPr lang="en-US" altLang="zh-TW" sz="2600"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A4816DBD-7A2A-020B-2AA9-6FD90CA650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39" y="663959"/>
            <a:ext cx="4855204" cy="542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248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Policy </a:t>
            </a:r>
            <a:r>
              <a:rPr lang="en-US" altLang="zh-TW" dirty="0" err="1">
                <a:latin typeface="Calibri" panose="020F0502020204030204" pitchFamily="34" charset="0"/>
                <a:cs typeface="Calibri" panose="020F0502020204030204" pitchFamily="34" charset="0"/>
              </a:rPr>
              <a:t>NetWork</a:t>
            </a:r>
            <a:r>
              <a:rPr lang="en-US" altLang="zh-TW" dirty="0">
                <a:latin typeface="Calibri" panose="020F0502020204030204" pitchFamily="34" charset="0"/>
                <a:cs typeface="Calibri" panose="020F0502020204030204" pitchFamily="34" charset="0"/>
              </a:rPr>
              <a:t> </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165904" y="3562394"/>
            <a:ext cx="5906826" cy="3251002"/>
          </a:xfrm>
        </p:spPr>
        <p:txBody>
          <a:bodyPr anchor="t">
            <a:noAutofit/>
          </a:bodyPr>
          <a:lstStyle/>
          <a:p>
            <a:pPr marL="514350" indent="-514350">
              <a:lnSpc>
                <a:spcPct val="100000"/>
              </a:lnSpc>
              <a:buFont typeface="+mj-lt"/>
              <a:buAutoNum type="arabicPeriod"/>
            </a:pPr>
            <a:r>
              <a:rPr lang="en-US" altLang="zh-TW" sz="3500" dirty="0">
                <a:latin typeface="Calibri" panose="020F0502020204030204" pitchFamily="34" charset="0"/>
                <a:cs typeface="Calibri" panose="020F0502020204030204" pitchFamily="34" charset="0"/>
              </a:rPr>
              <a:t>Policy </a:t>
            </a:r>
            <a:r>
              <a:rPr lang="en-US" altLang="zh-TW" sz="3500" dirty="0" err="1">
                <a:latin typeface="Calibri" panose="020F0502020204030204" pitchFamily="34" charset="0"/>
                <a:cs typeface="Calibri" panose="020F0502020204030204" pitchFamily="34" charset="0"/>
              </a:rPr>
              <a:t>NetWork</a:t>
            </a:r>
            <a:r>
              <a:rPr lang="en-US" altLang="zh-TW" sz="3500" dirty="0">
                <a:latin typeface="Calibri" panose="020F0502020204030204" pitchFamily="34" charset="0"/>
                <a:cs typeface="Calibri" panose="020F0502020204030204" pitchFamily="34" charset="0"/>
              </a:rPr>
              <a:t>:</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decide next best move</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Supervised Learning</a:t>
            </a:r>
            <a:br>
              <a:rPr lang="en-US" altLang="zh-TW" sz="3300" dirty="0">
                <a:latin typeface="Calibri" panose="020F0502020204030204" pitchFamily="34" charset="0"/>
                <a:cs typeface="Calibri" panose="020F0502020204030204" pitchFamily="34" charset="0"/>
              </a:rPr>
            </a:br>
            <a:r>
              <a:rPr lang="en-US" altLang="zh-TW" sz="3300" dirty="0">
                <a:latin typeface="Calibri" panose="020F0502020204030204" pitchFamily="34" charset="0"/>
                <a:cs typeface="Calibri" panose="020F0502020204030204" pitchFamily="34" charset="0"/>
              </a:rPr>
              <a:t>via many human players data.</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Reinforcement Learning </a:t>
            </a:r>
            <a:br>
              <a:rPr lang="en-US" altLang="zh-TW" sz="33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 </a:t>
            </a:r>
            <a:r>
              <a:rPr lang="en-US" altLang="zh-TW" sz="3300" dirty="0">
                <a:latin typeface="Calibri" panose="020F0502020204030204" pitchFamily="34" charset="0"/>
                <a:cs typeface="Calibri" panose="020F0502020204030204" pitchFamily="34" charset="0"/>
              </a:rPr>
              <a:t>play with itself</a:t>
            </a:r>
          </a:p>
        </p:txBody>
      </p:sp>
      <p:pic>
        <p:nvPicPr>
          <p:cNvPr id="4106" name="Picture 10">
            <a:extLst>
              <a:ext uri="{FF2B5EF4-FFF2-40B4-BE49-F238E27FC236}">
                <a16:creationId xmlns:a16="http://schemas.microsoft.com/office/drawing/2014/main" id="{44DE0174-C020-C86E-178E-32F4E8DF27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8348" y="44604"/>
            <a:ext cx="2909686" cy="29996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477CCF0-C174-B1D3-E7F6-8F419FCFEE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14" r="32690"/>
          <a:stretch/>
        </p:blipFill>
        <p:spPr bwMode="auto">
          <a:xfrm>
            <a:off x="1729987" y="4089454"/>
            <a:ext cx="1638053" cy="273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73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Value </a:t>
            </a:r>
            <a:r>
              <a:rPr lang="en-US" altLang="zh-TW" dirty="0" err="1">
                <a:latin typeface="Calibri" panose="020F0502020204030204" pitchFamily="34" charset="0"/>
                <a:cs typeface="Calibri" panose="020F0502020204030204" pitchFamily="34" charset="0"/>
              </a:rPr>
              <a:t>NetWork</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368996" y="3921218"/>
            <a:ext cx="5823004" cy="2936782"/>
          </a:xfrm>
        </p:spPr>
        <p:txBody>
          <a:bodyPr anchor="t">
            <a:noAutofit/>
          </a:bodyPr>
          <a:lstStyle/>
          <a:p>
            <a:pPr marL="514350" indent="-514350">
              <a:lnSpc>
                <a:spcPct val="100000"/>
              </a:lnSpc>
              <a:buFont typeface="+mj-lt"/>
              <a:buAutoNum type="arabicPeriod" startAt="2"/>
            </a:pPr>
            <a:r>
              <a:rPr lang="en-US" altLang="zh-TW" sz="3500" dirty="0">
                <a:latin typeface="Calibri" panose="020F0502020204030204" pitchFamily="34" charset="0"/>
                <a:cs typeface="Calibri" panose="020F0502020204030204" pitchFamily="34" charset="0"/>
              </a:rPr>
              <a:t>Value </a:t>
            </a:r>
            <a:r>
              <a:rPr lang="en-US" altLang="zh-TW" sz="3500" dirty="0" err="1">
                <a:latin typeface="Calibri" panose="020F0502020204030204" pitchFamily="34" charset="0"/>
                <a:cs typeface="Calibri" panose="020F0502020204030204" pitchFamily="34" charset="0"/>
              </a:rPr>
              <a:t>NetWork</a:t>
            </a:r>
            <a:r>
              <a:rPr lang="en-US" altLang="zh-TW" sz="3500" dirty="0">
                <a:latin typeface="Calibri" panose="020F0502020204030204" pitchFamily="34" charset="0"/>
                <a:cs typeface="Calibri" panose="020F0502020204030204" pitchFamily="34" charset="0"/>
              </a:rPr>
              <a:t>: </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evaluate chances of winning</a:t>
            </a:r>
            <a:br>
              <a:rPr lang="en-US" altLang="zh-TW" sz="35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a:t>
            </a:r>
            <a:r>
              <a:rPr lang="en-US" altLang="zh-TW" sz="3300" dirty="0">
                <a:latin typeface="Calibri" panose="020F0502020204030204" pitchFamily="34" charset="0"/>
                <a:cs typeface="Calibri" panose="020F0502020204030204" pitchFamily="34" charset="0"/>
              </a:rPr>
              <a:t>training from self-play data.</a:t>
            </a:r>
          </a:p>
        </p:txBody>
      </p:sp>
      <p:pic>
        <p:nvPicPr>
          <p:cNvPr id="1026" name="Picture 2">
            <a:extLst>
              <a:ext uri="{FF2B5EF4-FFF2-40B4-BE49-F238E27FC236}">
                <a16:creationId xmlns:a16="http://schemas.microsoft.com/office/drawing/2014/main" id="{3A43E540-E977-8DBE-A4FC-023617CF54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35"/>
          <a:stretch/>
        </p:blipFill>
        <p:spPr bwMode="auto">
          <a:xfrm>
            <a:off x="1840374" y="4106825"/>
            <a:ext cx="1495731" cy="273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F13FE5E-1317-9747-72BF-53548E67D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670" y="48999"/>
            <a:ext cx="2717663" cy="29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52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 – Value </a:t>
            </a:r>
            <a:r>
              <a:rPr lang="en-US" altLang="zh-TW" dirty="0" err="1">
                <a:latin typeface="Calibri" panose="020F0502020204030204" pitchFamily="34" charset="0"/>
                <a:cs typeface="Calibri" panose="020F0502020204030204" pitchFamily="34" charset="0"/>
              </a:rPr>
              <a:t>NetWork</a:t>
            </a:r>
            <a:r>
              <a:rPr lang="en-US" altLang="zh-TW" dirty="0">
                <a:latin typeface="Calibri" panose="020F0502020204030204" pitchFamily="34" charset="0"/>
                <a:cs typeface="Calibri" panose="020F0502020204030204" pitchFamily="34" charset="0"/>
              </a:rPr>
              <a:t> &amp; Policy </a:t>
            </a:r>
            <a:r>
              <a:rPr lang="en-US" altLang="zh-TW" dirty="0" err="1">
                <a:latin typeface="Calibri" panose="020F0502020204030204" pitchFamily="34" charset="0"/>
                <a:cs typeface="Calibri" panose="020F0502020204030204" pitchFamily="34" charset="0"/>
              </a:rPr>
              <a:t>NetWork</a:t>
            </a:r>
            <a:r>
              <a:rPr lang="en-US" altLang="zh-TW" dirty="0">
                <a:latin typeface="Calibri" panose="020F0502020204030204" pitchFamily="34" charset="0"/>
                <a:cs typeface="Calibri" panose="020F0502020204030204" pitchFamily="34" charset="0"/>
              </a:rPr>
              <a:t> </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09600" y="1378042"/>
            <a:ext cx="10972800" cy="5347877"/>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Evaluation Function</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Policy network: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Evaluate the best next move based on the current state of the board and action of the opponent.</a:t>
            </a:r>
          </a:p>
          <a:p>
            <a:pPr marL="971550" lvl="2" indent="-514350">
              <a:buFont typeface="+mj-lt"/>
              <a:buAutoNum type="alphaUcPeriod"/>
            </a:pPr>
            <a:r>
              <a:rPr lang="en-US" altLang="zh-TW" sz="2000" dirty="0">
                <a:latin typeface="Calibri" panose="020F0502020204030204" pitchFamily="34" charset="0"/>
                <a:cs typeface="Calibri" panose="020F0502020204030204" pitchFamily="34" charset="0"/>
              </a:rPr>
              <a:t>First, trained with Supervised Learning using many of the human players data.</a:t>
            </a:r>
          </a:p>
          <a:p>
            <a:pPr marL="971550" lvl="2" indent="-514350">
              <a:buFont typeface="+mj-lt"/>
              <a:buAutoNum type="alphaUcPeriod"/>
            </a:pPr>
            <a:r>
              <a:rPr lang="en-US" altLang="zh-TW" sz="2000" dirty="0">
                <a:latin typeface="Calibri" panose="020F0502020204030204" pitchFamily="34" charset="0"/>
                <a:cs typeface="Calibri" panose="020F0502020204030204" pitchFamily="34" charset="0"/>
              </a:rPr>
              <a:t>Then, trained with Reinforcement Learning by playing with itself.</a:t>
            </a:r>
            <a:br>
              <a:rPr lang="en-US" altLang="zh-TW" sz="2000" dirty="0">
                <a:latin typeface="Calibri" panose="020F0502020204030204" pitchFamily="34" charset="0"/>
                <a:cs typeface="Calibri" panose="020F0502020204030204" pitchFamily="34" charset="0"/>
              </a:rPr>
            </a:b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Prevent over-fitting &amp; </a:t>
            </a:r>
            <a:r>
              <a:rPr lang="en-US" altLang="zh-TW" sz="2000" dirty="0" err="1">
                <a:latin typeface="Calibri" panose="020F0502020204030204" pitchFamily="34" charset="0"/>
                <a:cs typeface="Calibri" panose="020F0502020204030204" pitchFamily="34" charset="0"/>
              </a:rPr>
              <a:t>Ajust</a:t>
            </a:r>
            <a:r>
              <a:rPr lang="en-US" altLang="zh-TW" sz="2000" dirty="0">
                <a:latin typeface="Calibri" panose="020F0502020204030204" pitchFamily="34" charset="0"/>
                <a:cs typeface="Calibri" panose="020F0502020204030204" pitchFamily="34" charset="0"/>
              </a:rPr>
              <a:t> the policy towards the correct goal of winning games rather than maximizing predictive accuracy.</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Value </a:t>
            </a:r>
            <a:r>
              <a:rPr lang="en-US" altLang="zh-TW" sz="2600" dirty="0" err="1">
                <a:latin typeface="Calibri" panose="020F0502020204030204" pitchFamily="34" charset="0"/>
                <a:cs typeface="Calibri" panose="020F0502020204030204" pitchFamily="34" charset="0"/>
              </a:rPr>
              <a:t>NetWork</a:t>
            </a:r>
            <a:r>
              <a:rPr lang="en-US" altLang="zh-TW" sz="2600" dirty="0">
                <a:latin typeface="Calibri" panose="020F0502020204030204" pitchFamily="34" charset="0"/>
                <a:cs typeface="Calibri" panose="020F0502020204030204" pitchFamily="34" charset="0"/>
              </a:rPr>
              <a:t>: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Calculate the probability of the winning the game given the move suggested by Policy network. </a:t>
            </a:r>
            <a:endParaRPr lang="zh-TW" alt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6805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 Training Process</a:t>
            </a:r>
            <a:endParaRPr lang="zh-TW" altLang="en-US" dirty="0">
              <a:latin typeface="Calibri" panose="020F0502020204030204" pitchFamily="34" charset="0"/>
              <a:cs typeface="Calibri" panose="020F0502020204030204" pitchFamily="34" charset="0"/>
            </a:endParaRPr>
          </a:p>
        </p:txBody>
      </p:sp>
      <p:pic>
        <p:nvPicPr>
          <p:cNvPr id="1026" name="Picture 2" descr="AlphaGo — DI-engine 0.1.0 documentation">
            <a:extLst>
              <a:ext uri="{FF2B5EF4-FFF2-40B4-BE49-F238E27FC236}">
                <a16:creationId xmlns:a16="http://schemas.microsoft.com/office/drawing/2014/main" id="{30C475AB-3159-1B89-8CE9-4D19BE14B8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1378043"/>
            <a:ext cx="9411060" cy="5195477"/>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92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663960"/>
            <a:ext cx="3952875" cy="2031615"/>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Training Process</a:t>
            </a:r>
          </a:p>
        </p:txBody>
      </p:sp>
      <p:pic>
        <p:nvPicPr>
          <p:cNvPr id="4" name="Picture 2" descr="AlphaGo in Depth ">
            <a:extLst>
              <a:ext uri="{FF2B5EF4-FFF2-40B4-BE49-F238E27FC236}">
                <a16:creationId xmlns:a16="http://schemas.microsoft.com/office/drawing/2014/main" id="{674F4686-CE65-2DED-C2DE-A7F64730B23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62475" y="663960"/>
            <a:ext cx="6526683" cy="4895011"/>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35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1" y="663961"/>
            <a:ext cx="4892040" cy="182015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Supervised Learning</a:t>
            </a:r>
          </a:p>
        </p:txBody>
      </p:sp>
      <p:pic>
        <p:nvPicPr>
          <p:cNvPr id="16" name="內容版面配置區 15">
            <a:extLst>
              <a:ext uri="{FF2B5EF4-FFF2-40B4-BE49-F238E27FC236}">
                <a16:creationId xmlns:a16="http://schemas.microsoft.com/office/drawing/2014/main" id="{555E8D10-08DE-35EB-2301-4C0FC6129A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1640" y="663961"/>
            <a:ext cx="5806439" cy="4354830"/>
          </a:xfrm>
        </p:spPr>
      </p:pic>
    </p:spTree>
    <p:extLst>
      <p:ext uri="{BB962C8B-B14F-4D97-AF65-F5344CB8AC3E}">
        <p14:creationId xmlns:p14="http://schemas.microsoft.com/office/powerpoint/2010/main" val="3021430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940833" y="663961"/>
            <a:ext cx="3987312" cy="152043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Neural </a:t>
            </a:r>
            <a:r>
              <a:rPr lang="en-US" altLang="zh-TW" dirty="0" err="1">
                <a:latin typeface="Calibri" panose="020F0502020204030204" pitchFamily="34" charset="0"/>
                <a:cs typeface="Calibri" panose="020F0502020204030204" pitchFamily="34" charset="0"/>
              </a:rPr>
              <a:t>NetWork</a:t>
            </a:r>
            <a:endParaRPr lang="en-US" altLang="zh-TW" dirty="0">
              <a:latin typeface="Calibri" panose="020F0502020204030204" pitchFamily="34" charset="0"/>
              <a:cs typeface="Calibri" panose="020F0502020204030204" pitchFamily="34" charset="0"/>
            </a:endParaRPr>
          </a:p>
        </p:txBody>
      </p:sp>
      <p:pic>
        <p:nvPicPr>
          <p:cNvPr id="8" name="內容版面配置區 7" descr="一張含有 日曆 的圖片&#10;&#10;自動產生的描述">
            <a:extLst>
              <a:ext uri="{FF2B5EF4-FFF2-40B4-BE49-F238E27FC236}">
                <a16:creationId xmlns:a16="http://schemas.microsoft.com/office/drawing/2014/main" id="{A8F16F5B-4D43-DBD7-8809-84ABF2EA62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0304" y="663961"/>
            <a:ext cx="5656489" cy="4242367"/>
          </a:xfrm>
        </p:spPr>
      </p:pic>
    </p:spTree>
    <p:extLst>
      <p:ext uri="{BB962C8B-B14F-4D97-AF65-F5344CB8AC3E}">
        <p14:creationId xmlns:p14="http://schemas.microsoft.com/office/powerpoint/2010/main" val="1294936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940833" y="663961"/>
            <a:ext cx="3987312" cy="152043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Neural </a:t>
            </a:r>
            <a:r>
              <a:rPr lang="en-US" altLang="zh-TW" dirty="0" err="1">
                <a:latin typeface="Calibri" panose="020F0502020204030204" pitchFamily="34" charset="0"/>
                <a:cs typeface="Calibri" panose="020F0502020204030204" pitchFamily="34" charset="0"/>
              </a:rPr>
              <a:t>NetWork</a:t>
            </a:r>
            <a:endParaRPr lang="en-US" altLang="zh-TW" dirty="0">
              <a:latin typeface="Calibri" panose="020F0502020204030204" pitchFamily="34" charset="0"/>
              <a:cs typeface="Calibri" panose="020F0502020204030204" pitchFamily="34" charset="0"/>
            </a:endParaRPr>
          </a:p>
        </p:txBody>
      </p:sp>
      <p:pic>
        <p:nvPicPr>
          <p:cNvPr id="6" name="內容版面配置區 5" descr="一張含有 圖表 的圖片&#10;&#10;自動產生的描述">
            <a:extLst>
              <a:ext uri="{FF2B5EF4-FFF2-40B4-BE49-F238E27FC236}">
                <a16:creationId xmlns:a16="http://schemas.microsoft.com/office/drawing/2014/main" id="{091CEBC9-87A3-E579-0514-31D5064AB3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26738" y="663961"/>
            <a:ext cx="5654399" cy="4240800"/>
          </a:xfrm>
        </p:spPr>
      </p:pic>
    </p:spTree>
    <p:extLst>
      <p:ext uri="{BB962C8B-B14F-4D97-AF65-F5344CB8AC3E}">
        <p14:creationId xmlns:p14="http://schemas.microsoft.com/office/powerpoint/2010/main" val="334891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45">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Freeform: Shape 1047">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標題 1">
            <a:extLst>
              <a:ext uri="{FF2B5EF4-FFF2-40B4-BE49-F238E27FC236}">
                <a16:creationId xmlns:a16="http://schemas.microsoft.com/office/drawing/2014/main" id="{7B66D150-378F-D0FE-692B-C333FF23312D}"/>
              </a:ext>
            </a:extLst>
          </p:cNvPr>
          <p:cNvSpPr txBox="1">
            <a:spLocks/>
          </p:cNvSpPr>
          <p:nvPr/>
        </p:nvSpPr>
        <p:spPr>
          <a:xfrm>
            <a:off x="193041" y="552782"/>
            <a:ext cx="5186232" cy="232559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spcAft>
                <a:spcPts val="600"/>
              </a:spcAft>
            </a:pPr>
            <a:r>
              <a:rPr lang="en-US" altLang="zh-TW" kern="1200" dirty="0">
                <a:solidFill>
                  <a:schemeClr val="tx1"/>
                </a:solidFill>
                <a:latin typeface="Calibri" panose="020F0502020204030204" pitchFamily="34" charset="0"/>
                <a:cs typeface="Calibri" panose="020F0502020204030204" pitchFamily="34" charset="0"/>
              </a:rPr>
              <a:t>Another Search Tree</a:t>
            </a:r>
          </a:p>
        </p:txBody>
      </p:sp>
      <p:sp>
        <p:nvSpPr>
          <p:cNvPr id="7" name="內容版面配置區 2">
            <a:extLst>
              <a:ext uri="{FF2B5EF4-FFF2-40B4-BE49-F238E27FC236}">
                <a16:creationId xmlns:a16="http://schemas.microsoft.com/office/drawing/2014/main" id="{33750761-DD8D-988E-A8CE-26DA230D17AD}"/>
              </a:ext>
            </a:extLst>
          </p:cNvPr>
          <p:cNvSpPr txBox="1">
            <a:spLocks/>
          </p:cNvSpPr>
          <p:nvPr/>
        </p:nvSpPr>
        <p:spPr>
          <a:xfrm>
            <a:off x="0" y="2365268"/>
            <a:ext cx="5379273" cy="359865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3429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Monte Carlo tree search</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Selection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Expansion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Simulation/Evaluation</a:t>
            </a:r>
          </a:p>
          <a:p>
            <a:pPr marL="1085850" lvl="1" indent="-514350">
              <a:buFont typeface="+mj-lt"/>
              <a:buAutoNum type="arabicPeriod"/>
            </a:pPr>
            <a:r>
              <a:rPr lang="en-US" altLang="zh-TW" sz="2800" dirty="0" err="1">
                <a:latin typeface="Calibri" panose="020F0502020204030204" pitchFamily="34" charset="0"/>
                <a:cs typeface="Calibri" panose="020F0502020204030204" pitchFamily="34" charset="0"/>
              </a:rPr>
              <a:t>BackPropagation</a:t>
            </a:r>
            <a:endParaRPr lang="en-US" altLang="zh-TW" sz="2800" dirty="0">
              <a:latin typeface="Calibri" panose="020F0502020204030204" pitchFamily="34" charset="0"/>
              <a:cs typeface="Calibri" panose="020F0502020204030204" pitchFamily="34" charset="0"/>
            </a:endParaRPr>
          </a:p>
        </p:txBody>
      </p:sp>
      <p:pic>
        <p:nvPicPr>
          <p:cNvPr id="10" name="Picture 4" descr="Research on Monte Carlo Tree Search ">
            <a:extLst>
              <a:ext uri="{FF2B5EF4-FFF2-40B4-BE49-F238E27FC236}">
                <a16:creationId xmlns:a16="http://schemas.microsoft.com/office/drawing/2014/main" id="{536924C0-BB94-9308-0F5A-F73305A474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8158" y="3302426"/>
            <a:ext cx="5710802" cy="3169494"/>
          </a:xfrm>
          <a:prstGeom prst="rect">
            <a:avLst/>
          </a:prstGeom>
          <a:ln w="3175">
            <a:solidFill>
              <a:schemeClr val="tx1"/>
            </a:solidFill>
          </a:ln>
        </p:spPr>
      </p:pic>
      <p:pic>
        <p:nvPicPr>
          <p:cNvPr id="14" name="內容版面配置區 13" descr="AlphaGo Monte Carlo Tree Search ">
            <a:extLst>
              <a:ext uri="{FF2B5EF4-FFF2-40B4-BE49-F238E27FC236}">
                <a16:creationId xmlns:a16="http://schemas.microsoft.com/office/drawing/2014/main" id="{217233CD-8892-17B7-8112-9AEF1A8DF0B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41746" y="1076960"/>
            <a:ext cx="6067373" cy="2062906"/>
          </a:xfrm>
          <a:prstGeom prst="rect">
            <a:avLst/>
          </a:prstGeom>
          <a:ln w="3175">
            <a:solidFill>
              <a:schemeClr val="tx1"/>
            </a:solidFill>
          </a:ln>
        </p:spPr>
      </p:pic>
    </p:spTree>
    <p:extLst>
      <p:ext uri="{BB962C8B-B14F-4D97-AF65-F5344CB8AC3E}">
        <p14:creationId xmlns:p14="http://schemas.microsoft.com/office/powerpoint/2010/main" val="240769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What is AlphaGo</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Astonishing Competition with Human</a:t>
            </a:r>
            <a:endParaRPr lang="zh-TW" altLang="en-US" sz="2600" dirty="0">
              <a:solidFill>
                <a:srgbClr val="FFFFFF"/>
              </a:solidFill>
              <a:latin typeface="Calibri" panose="020F0502020204030204" pitchFamily="34" charset="0"/>
              <a:cs typeface="Calibri" panose="020F0502020204030204" pitchFamily="34" charset="0"/>
            </a:endParaRP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76550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1293367" y="675338"/>
            <a:ext cx="3169920" cy="1489959"/>
          </a:xfrm>
        </p:spPr>
        <p:txBody>
          <a:bodyPr vert="horz" lIns="91440" tIns="45720" rIns="91440" bIns="45720" rtlCol="0" anchor="t">
            <a:no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Monte Carlo</a:t>
            </a:r>
          </a:p>
        </p:txBody>
      </p:sp>
      <p:pic>
        <p:nvPicPr>
          <p:cNvPr id="6" name="內容版面配置區 5">
            <a:extLst>
              <a:ext uri="{FF2B5EF4-FFF2-40B4-BE49-F238E27FC236}">
                <a16:creationId xmlns:a16="http://schemas.microsoft.com/office/drawing/2014/main" id="{9E5DAF12-733F-001D-2654-322755E5AF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4480" y="667869"/>
            <a:ext cx="5923279" cy="4442460"/>
          </a:xfrm>
        </p:spPr>
      </p:pic>
    </p:spTree>
    <p:extLst>
      <p:ext uri="{BB962C8B-B14F-4D97-AF65-F5344CB8AC3E}">
        <p14:creationId xmlns:p14="http://schemas.microsoft.com/office/powerpoint/2010/main" val="157932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Application</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Future Utilization of AlphaGo</a:t>
            </a: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2919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0">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2">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272236" y="0"/>
            <a:ext cx="5823763" cy="1021976"/>
          </a:xfrm>
        </p:spPr>
        <p:txBody>
          <a:bodyPr vert="horz" lIns="91440" tIns="45720" rIns="91440" bIns="45720" rtlCol="0" anchor="ctr">
            <a:noAutofit/>
          </a:bodyPr>
          <a:lstStyle/>
          <a:p>
            <a:r>
              <a:rPr lang="en-US" altLang="zh-TW" sz="6000" dirty="0">
                <a:latin typeface="Calibri" panose="020F0502020204030204" pitchFamily="34" charset="0"/>
                <a:cs typeface="Calibri" panose="020F0502020204030204" pitchFamily="34" charset="0"/>
              </a:rPr>
              <a:t>AlphaGo Zero </a:t>
            </a:r>
            <a:r>
              <a:rPr lang="en-US" altLang="zh-TW" sz="2000" i="1" dirty="0">
                <a:latin typeface="Calibri" panose="020F0502020204030204" pitchFamily="34" charset="0"/>
                <a:cs typeface="Calibri" panose="020F0502020204030204" pitchFamily="34" charset="0"/>
              </a:rPr>
              <a:t>by 2017</a:t>
            </a:r>
          </a:p>
        </p:txBody>
      </p:sp>
      <p:sp>
        <p:nvSpPr>
          <p:cNvPr id="1043" name="Content Placeholder 1042">
            <a:extLst>
              <a:ext uri="{FF2B5EF4-FFF2-40B4-BE49-F238E27FC236}">
                <a16:creationId xmlns:a16="http://schemas.microsoft.com/office/drawing/2014/main" id="{CA41037E-8656-9159-C8A0-78D1F42E05E4}"/>
              </a:ext>
            </a:extLst>
          </p:cNvPr>
          <p:cNvSpPr>
            <a:spLocks noGrp="1"/>
          </p:cNvSpPr>
          <p:nvPr>
            <p:ph idx="1"/>
          </p:nvPr>
        </p:nvSpPr>
        <p:spPr>
          <a:xfrm>
            <a:off x="157941" y="1021976"/>
            <a:ext cx="5080278" cy="5836024"/>
          </a:xfrm>
        </p:spPr>
        <p:txBody>
          <a:bodyPr anchor="t">
            <a:normAutofit fontScale="92500" lnSpcReduction="10000"/>
          </a:bodyPr>
          <a:lstStyle/>
          <a:p>
            <a:pPr marL="342900" indent="-342900">
              <a:buFont typeface="Arial" panose="020B0604020202020204" pitchFamily="34" charset="0"/>
              <a:buChar char="•"/>
            </a:pPr>
            <a:r>
              <a:rPr lang="en-US" altLang="zh-TW" sz="2800" dirty="0">
                <a:latin typeface="Calibri" panose="020F0502020204030204" pitchFamily="34" charset="0"/>
                <a:cs typeface="Calibri" panose="020F0502020204030204" pitchFamily="34" charset="0"/>
              </a:rPr>
              <a:t>uses no Human Knowledge &amp; learn only by Self-Play</a:t>
            </a:r>
          </a:p>
          <a:p>
            <a:pPr marL="514350" indent="-514350">
              <a:buFont typeface="Wingdings" panose="05000000000000000000" pitchFamily="2" charset="2"/>
              <a:buAutoNum type="circleNumWdWhitePlain"/>
            </a:pPr>
            <a:r>
              <a:rPr lang="en-US" altLang="zh-TW" sz="2800" dirty="0">
                <a:latin typeface="Calibri" panose="020F0502020204030204" pitchFamily="34" charset="0"/>
                <a:cs typeface="Calibri" panose="020F0502020204030204" pitchFamily="34" charset="0"/>
              </a:rPr>
              <a:t>0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only</a:t>
            </a:r>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basic rules as input,</a:t>
            </a:r>
          </a:p>
          <a:p>
            <a:r>
              <a:rPr lang="en-US" altLang="zh-TW" sz="2800" dirty="0">
                <a:latin typeface="Calibri" panose="020F0502020204030204" pitchFamily="34" charset="0"/>
                <a:cs typeface="Calibri" panose="020F0502020204030204" pitchFamily="34" charset="0"/>
              </a:rPr>
              <a:t>no prior knowledge of the game.</a:t>
            </a:r>
          </a:p>
          <a:p>
            <a:pPr marL="514350" indent="-514350">
              <a:buFont typeface="Wingdings" panose="05000000000000000000" pitchFamily="2" charset="2"/>
              <a:buAutoNum type="circleNumWdWhitePlain" startAt="2"/>
            </a:pPr>
            <a:r>
              <a:rPr lang="en-US" altLang="zh-TW" sz="2800" dirty="0">
                <a:latin typeface="Calibri" panose="020F0502020204030204" pitchFamily="34" charset="0"/>
                <a:cs typeface="Calibri" panose="020F0502020204030204" pitchFamily="34" charset="0"/>
              </a:rPr>
              <a:t>3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AlphaGo </a:t>
            </a:r>
            <a:r>
              <a:rPr lang="en-US" altLang="zh-TW" sz="2800" u="sng" dirty="0">
                <a:latin typeface="Calibri" panose="020F0502020204030204" pitchFamily="34" charset="0"/>
                <a:cs typeface="Calibri" panose="020F0502020204030204" pitchFamily="34" charset="0"/>
              </a:rPr>
              <a:t>Zero</a:t>
            </a:r>
            <a:r>
              <a:rPr lang="en-US" altLang="zh-TW" sz="2800" dirty="0">
                <a:latin typeface="Calibri" panose="020F0502020204030204" pitchFamily="34" charset="0"/>
                <a:cs typeface="Calibri" panose="020F0502020204030204" pitchFamily="34" charset="0"/>
              </a:rPr>
              <a:t> surpasses AlphaGo.</a:t>
            </a:r>
          </a:p>
          <a:p>
            <a:pPr marL="514350" indent="-514350">
              <a:buFont typeface="Wingdings" panose="05000000000000000000" pitchFamily="2" charset="2"/>
              <a:buAutoNum type="circleNumWdWhitePlain" startAt="2"/>
            </a:pPr>
            <a:r>
              <a:rPr lang="en-US" altLang="zh-TW" sz="2800" dirty="0">
                <a:latin typeface="Calibri" panose="020F0502020204030204" pitchFamily="34" charset="0"/>
                <a:cs typeface="Calibri" panose="020F0502020204030204" pitchFamily="34" charset="0"/>
              </a:rPr>
              <a:t>21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AlphaGo </a:t>
            </a:r>
            <a:r>
              <a:rPr lang="en-US" altLang="zh-TW" sz="2800" u="sng" dirty="0">
                <a:latin typeface="Calibri" panose="020F0502020204030204" pitchFamily="34" charset="0"/>
                <a:cs typeface="Calibri" panose="020F0502020204030204" pitchFamily="34" charset="0"/>
              </a:rPr>
              <a:t>Zero</a:t>
            </a:r>
            <a:r>
              <a:rPr lang="en-US" altLang="zh-TW" sz="2800" dirty="0">
                <a:latin typeface="Calibri" panose="020F0502020204030204" pitchFamily="34" charset="0"/>
                <a:cs typeface="Calibri" panose="020F0502020204030204" pitchFamily="34" charset="0"/>
              </a:rPr>
              <a:t> reaches Master.</a:t>
            </a:r>
          </a:p>
          <a:p>
            <a:pPr marL="514350" indent="-514350">
              <a:buFont typeface="Wingdings" panose="05000000000000000000" pitchFamily="2" charset="2"/>
              <a:buAutoNum type="circleNumWdWhitePlain" startAt="3"/>
            </a:pPr>
            <a:r>
              <a:rPr lang="en-US" altLang="zh-TW" sz="2800" dirty="0">
                <a:latin typeface="Calibri" panose="020F0502020204030204" pitchFamily="34" charset="0"/>
                <a:cs typeface="Calibri" panose="020F0502020204030204" pitchFamily="34" charset="0"/>
              </a:rPr>
              <a:t>40 days </a:t>
            </a:r>
          </a:p>
          <a:p>
            <a:r>
              <a:rPr lang="zh-TW" altLang="en-US" sz="2800" dirty="0">
                <a:latin typeface="Calibri" panose="020F0502020204030204" pitchFamily="34" charset="0"/>
                <a:cs typeface="Calibri" panose="020F0502020204030204" pitchFamily="34" charset="0"/>
              </a:rPr>
              <a:t>→</a:t>
            </a:r>
            <a:r>
              <a:rPr lang="en-US" altLang="zh-TW" sz="2800" dirty="0">
                <a:latin typeface="Calibri" panose="020F0502020204030204" pitchFamily="34" charset="0"/>
                <a:cs typeface="Calibri" panose="020F0502020204030204" pitchFamily="34" charset="0"/>
              </a:rPr>
              <a:t> Surpasses all other versions.</a:t>
            </a:r>
          </a:p>
        </p:txBody>
      </p:sp>
      <p:pic>
        <p:nvPicPr>
          <p:cNvPr id="2054" name="Picture 6" descr="新AlphaGo Zero 自學21 日擊敗上代AlphaGo 不靠人類知識- 香港unwire.hk">
            <a:extLst>
              <a:ext uri="{FF2B5EF4-FFF2-40B4-BE49-F238E27FC236}">
                <a16:creationId xmlns:a16="http://schemas.microsoft.com/office/drawing/2014/main" id="{61CF7EAE-770A-AC8D-A0AF-4745BAB393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53782" y="163177"/>
            <a:ext cx="4965982" cy="2674493"/>
          </a:xfrm>
          <a:prstGeom prst="rect">
            <a:avLst/>
          </a:prstGeom>
          <a:ln w="3175">
            <a:solidFill>
              <a:schemeClr val="tx1"/>
            </a:solidFill>
          </a:ln>
          <a:extLst>
            <a:ext uri="{909E8E84-426E-40DD-AFC4-6F175D3DCCD1}">
              <a14:hiddenFill xmlns:a14="http://schemas.microsoft.com/office/drawing/2010/main">
                <a:solidFill>
                  <a:srgbClr val="FFFFFF"/>
                </a:solidFill>
              </a14:hiddenFill>
            </a:ext>
          </a:extLst>
        </p:spPr>
      </p:pic>
      <p:pic>
        <p:nvPicPr>
          <p:cNvPr id="12" name="內容版面配置區 10" descr="一張含有 資料表 的圖片&#10;&#10;自動產生的描述">
            <a:extLst>
              <a:ext uri="{FF2B5EF4-FFF2-40B4-BE49-F238E27FC236}">
                <a16:creationId xmlns:a16="http://schemas.microsoft.com/office/drawing/2014/main" id="{C56CFDEB-818F-65B5-D7F9-A0FB0546C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065" y="3234254"/>
            <a:ext cx="6275884" cy="3340165"/>
          </a:xfrm>
          <a:prstGeom prst="rect">
            <a:avLst/>
          </a:prstGeom>
          <a:ln w="3175">
            <a:solidFill>
              <a:schemeClr val="tx1"/>
            </a:solidFill>
          </a:ln>
        </p:spPr>
      </p:pic>
    </p:spTree>
    <p:extLst>
      <p:ext uri="{BB962C8B-B14F-4D97-AF65-F5344CB8AC3E}">
        <p14:creationId xmlns:p14="http://schemas.microsoft.com/office/powerpoint/2010/main" val="85204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4C68EE37-624B-036E-AA7D-0E48097C21DA}"/>
              </a:ext>
            </a:extLst>
          </p:cNvPr>
          <p:cNvSpPr>
            <a:spLocks noGrp="1"/>
          </p:cNvSpPr>
          <p:nvPr>
            <p:ph type="title"/>
          </p:nvPr>
        </p:nvSpPr>
        <p:spPr>
          <a:xfrm>
            <a:off x="307653" y="354909"/>
            <a:ext cx="10972800" cy="1570804"/>
          </a:xfrm>
        </p:spPr>
        <p:txBody>
          <a:bodyPr anchor="ctr">
            <a:normAutofit/>
          </a:bodyPr>
          <a:lstStyle/>
          <a:p>
            <a:r>
              <a:rPr lang="en-US" altLang="zh-TW" dirty="0">
                <a:latin typeface="Calibri" panose="020F0502020204030204" pitchFamily="34" charset="0"/>
                <a:cs typeface="Calibri" panose="020F0502020204030204" pitchFamily="34" charset="0"/>
              </a:rPr>
              <a:t>Move Over AlphaGo - </a:t>
            </a:r>
            <a:r>
              <a:rPr lang="en-US" altLang="zh-TW" sz="8000" b="1" dirty="0">
                <a:latin typeface="Calibri" panose="020F0502020204030204" pitchFamily="34" charset="0"/>
                <a:cs typeface="Calibri" panose="020F0502020204030204" pitchFamily="34" charset="0"/>
              </a:rPr>
              <a:t>Alpha Zero </a:t>
            </a:r>
            <a:endParaRPr lang="zh-TW" altLang="en-US" sz="8000" b="1" dirty="0">
              <a:latin typeface="Calibri" panose="020F0502020204030204" pitchFamily="34" charset="0"/>
              <a:cs typeface="Calibri" panose="020F0502020204030204" pitchFamily="34" charset="0"/>
            </a:endParaRPr>
          </a:p>
        </p:txBody>
      </p:sp>
      <p:sp>
        <p:nvSpPr>
          <p:cNvPr id="1032" name="Content Placeholder 1031">
            <a:extLst>
              <a:ext uri="{FF2B5EF4-FFF2-40B4-BE49-F238E27FC236}">
                <a16:creationId xmlns:a16="http://schemas.microsoft.com/office/drawing/2014/main" id="{5D8329F8-2B9F-9133-7C89-023C0D1AA613}"/>
              </a:ext>
            </a:extLst>
          </p:cNvPr>
          <p:cNvSpPr>
            <a:spLocks noGrp="1"/>
          </p:cNvSpPr>
          <p:nvPr>
            <p:ph idx="1"/>
          </p:nvPr>
        </p:nvSpPr>
        <p:spPr>
          <a:xfrm>
            <a:off x="307653" y="2280622"/>
            <a:ext cx="4388313" cy="4467124"/>
          </a:xfrm>
        </p:spPr>
        <p:txBody>
          <a:bodyPr>
            <a:noAutofit/>
          </a:bodyPr>
          <a:lstStyle/>
          <a:p>
            <a:r>
              <a:rPr lang="en-US" sz="2600" dirty="0">
                <a:latin typeface="Calibri" panose="020F0502020204030204" pitchFamily="34" charset="0"/>
                <a:cs typeface="Calibri" panose="020F0502020204030204" pitchFamily="34" charset="0"/>
              </a:rPr>
              <a:t>Alpha Zero taught itself to </a:t>
            </a:r>
            <a:br>
              <a:rPr lang="en-US" sz="26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play </a:t>
            </a:r>
            <a:r>
              <a:rPr lang="en-US" sz="2600" b="1" dirty="0">
                <a:latin typeface="Calibri" panose="020F0502020204030204" pitchFamily="34" charset="0"/>
                <a:cs typeface="Calibri" panose="020F0502020204030204" pitchFamily="34" charset="0"/>
              </a:rPr>
              <a:t>three different games</a:t>
            </a:r>
          </a:p>
          <a:p>
            <a:pPr marL="514350" indent="-514350">
              <a:buFont typeface="Wingdings" panose="05000000000000000000" pitchFamily="2" charset="2"/>
              <a:buAutoNum type="circleNumWdWhitePlain"/>
            </a:pPr>
            <a:r>
              <a:rPr lang="en-US" sz="2600" dirty="0">
                <a:latin typeface="Calibri" panose="020F0502020204030204" pitchFamily="34" charset="0"/>
                <a:cs typeface="Calibri" panose="020F0502020204030204" pitchFamily="34" charset="0"/>
              </a:rPr>
              <a:t>Trained 9 hours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Stockfish in </a:t>
            </a:r>
            <a:r>
              <a:rPr lang="en-US" altLang="zh-TW" sz="2400" i="1" dirty="0">
                <a:latin typeface="Calibri" panose="020F0502020204030204" pitchFamily="34" charset="0"/>
                <a:cs typeface="Calibri" panose="020F0502020204030204" pitchFamily="34" charset="0"/>
              </a:rPr>
              <a:t>Chess</a:t>
            </a:r>
            <a:r>
              <a:rPr lang="en-US" altLang="zh-TW" sz="2400" dirty="0">
                <a:latin typeface="Calibri" panose="020F0502020204030204" pitchFamily="34" charset="0"/>
                <a:cs typeface="Calibri" panose="020F0502020204030204" pitchFamily="34" charset="0"/>
              </a:rPr>
              <a:t>.</a:t>
            </a:r>
          </a:p>
          <a:p>
            <a:pPr marL="457200" indent="-457200">
              <a:buFont typeface="Wingdings" panose="05000000000000000000" pitchFamily="2" charset="2"/>
              <a:buAutoNum type="circleNumWdWhitePlain" startAt="2"/>
            </a:pPr>
            <a:r>
              <a:rPr lang="en-US" altLang="zh-TW" sz="2400" dirty="0">
                <a:latin typeface="Calibri" panose="020F0502020204030204" pitchFamily="34" charset="0"/>
                <a:cs typeface="Calibri" panose="020F0502020204030204" pitchFamily="34" charset="0"/>
              </a:rPr>
              <a:t>Trained 12 hours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Elmo in </a:t>
            </a:r>
            <a:r>
              <a:rPr lang="en-US" altLang="zh-TW" sz="2400" i="1" dirty="0">
                <a:latin typeface="Calibri" panose="020F0502020204030204" pitchFamily="34" charset="0"/>
                <a:cs typeface="Calibri" panose="020F0502020204030204" pitchFamily="34" charset="0"/>
              </a:rPr>
              <a:t>Shogi</a:t>
            </a:r>
            <a:r>
              <a:rPr lang="en-US" altLang="zh-TW" sz="2400" dirty="0">
                <a:latin typeface="Calibri" panose="020F0502020204030204" pitchFamily="34" charset="0"/>
                <a:cs typeface="Calibri" panose="020F0502020204030204" pitchFamily="34" charset="0"/>
              </a:rPr>
              <a:t>.</a:t>
            </a:r>
          </a:p>
          <a:p>
            <a:pPr marL="457200" indent="-457200">
              <a:buFont typeface="Wingdings" panose="05000000000000000000" pitchFamily="2" charset="2"/>
              <a:buAutoNum type="circleNumWdWhitePlain" startAt="2"/>
            </a:pPr>
            <a:r>
              <a:rPr lang="en-US" altLang="zh-TW" sz="2400" dirty="0">
                <a:latin typeface="Calibri" panose="020F0502020204030204" pitchFamily="34" charset="0"/>
                <a:cs typeface="Calibri" panose="020F0502020204030204" pitchFamily="34" charset="0"/>
              </a:rPr>
              <a:t>Trained 13 days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Alpha in </a:t>
            </a:r>
            <a:r>
              <a:rPr lang="en-US" altLang="zh-TW" sz="2400" i="1" dirty="0">
                <a:latin typeface="Calibri" panose="020F0502020204030204" pitchFamily="34" charset="0"/>
                <a:cs typeface="Calibri" panose="020F0502020204030204" pitchFamily="34" charset="0"/>
              </a:rPr>
              <a:t>Go</a:t>
            </a:r>
            <a:r>
              <a:rPr lang="en-US" altLang="zh-TW" sz="2400" dirty="0">
                <a:latin typeface="Calibri" panose="020F0502020204030204" pitchFamily="34" charset="0"/>
                <a:cs typeface="Calibri" panose="020F0502020204030204" pitchFamily="34" charset="0"/>
              </a:rPr>
              <a:t>.</a:t>
            </a:r>
          </a:p>
          <a:p>
            <a:endParaRPr lang="en-US" altLang="zh-TW" sz="2400" dirty="0">
              <a:latin typeface="Calibri" panose="020F0502020204030204" pitchFamily="34" charset="0"/>
              <a:cs typeface="Calibri" panose="020F0502020204030204" pitchFamily="34" charset="0"/>
            </a:endParaRPr>
          </a:p>
          <a:p>
            <a:pPr marL="514350" indent="-514350">
              <a:buFont typeface="Wingdings" panose="05000000000000000000" pitchFamily="2" charset="2"/>
              <a:buAutoNum type="circleNumWdWhitePlain" startAt="2"/>
            </a:pPr>
            <a:endParaRPr lang="en-US" sz="2600" dirty="0">
              <a:latin typeface="Calibri" panose="020F0502020204030204" pitchFamily="34" charset="0"/>
              <a:cs typeface="Calibri" panose="020F0502020204030204" pitchFamily="34" charset="0"/>
            </a:endParaRPr>
          </a:p>
        </p:txBody>
      </p:sp>
      <p:pic>
        <p:nvPicPr>
          <p:cNvPr id="1028" name="Picture 4" descr="Starting from random play, knowing just the basic rules, AlphaZero defeated a world champion program in the games of Go, chess, and shogi.">
            <a:extLst>
              <a:ext uri="{FF2B5EF4-FFF2-40B4-BE49-F238E27FC236}">
                <a16:creationId xmlns:a16="http://schemas.microsoft.com/office/drawing/2014/main" id="{CBACA25E-3D82-B55C-B8C4-B4FB90D397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9939" y="2280622"/>
            <a:ext cx="7205040" cy="446712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141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4" name="Rectangle 1043">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6" name="Freeform: Shape 1045">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4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C3B492FA-F7E7-4C37-A395-EC3426FA8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Freeform: Shape 1051">
            <a:extLst>
              <a:ext uri="{FF2B5EF4-FFF2-40B4-BE49-F238E27FC236}">
                <a16:creationId xmlns:a16="http://schemas.microsoft.com/office/drawing/2014/main" id="{C1D41860-C334-4AEF-B2BB-71CB98CC8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4C68EE37-624B-036E-AA7D-0E48097C21DA}"/>
              </a:ext>
            </a:extLst>
          </p:cNvPr>
          <p:cNvSpPr>
            <a:spLocks noGrp="1"/>
          </p:cNvSpPr>
          <p:nvPr>
            <p:ph type="title"/>
          </p:nvPr>
        </p:nvSpPr>
        <p:spPr>
          <a:xfrm>
            <a:off x="609600" y="4459704"/>
            <a:ext cx="6658405" cy="926336"/>
          </a:xfrm>
        </p:spPr>
        <p:txBody>
          <a:bodyPr vert="horz" lIns="91440" tIns="45720" rIns="91440" bIns="45720" rtlCol="0" anchor="ctr">
            <a:normAutofit/>
          </a:bodyPr>
          <a:lstStyle/>
          <a:p>
            <a:pPr>
              <a:lnSpc>
                <a:spcPct val="90000"/>
              </a:lnSpc>
            </a:pPr>
            <a:r>
              <a:rPr lang="en-US" altLang="zh-TW" dirty="0">
                <a:latin typeface="Calibri" panose="020F0502020204030204" pitchFamily="34" charset="0"/>
                <a:cs typeface="Calibri" panose="020F0502020204030204" pitchFamily="34" charset="0"/>
              </a:rPr>
              <a:t>Application: Teaching Tool</a:t>
            </a:r>
          </a:p>
        </p:txBody>
      </p:sp>
      <p:pic>
        <p:nvPicPr>
          <p:cNvPr id="13" name="內容版面配置區 12">
            <a:extLst>
              <a:ext uri="{FF2B5EF4-FFF2-40B4-BE49-F238E27FC236}">
                <a16:creationId xmlns:a16="http://schemas.microsoft.com/office/drawing/2014/main" id="{B418E677-6B4C-7F51-0CC8-4C882AD82D42}"/>
              </a:ext>
            </a:extLst>
          </p:cNvPr>
          <p:cNvPicPr>
            <a:picLocks noGrp="1" noChangeAspect="1"/>
          </p:cNvPicPr>
          <p:nvPr>
            <p:ph idx="1"/>
          </p:nvPr>
        </p:nvPicPr>
        <p:blipFill>
          <a:blip r:embed="rId3"/>
          <a:stretch>
            <a:fillRect/>
          </a:stretch>
        </p:blipFill>
        <p:spPr>
          <a:xfrm>
            <a:off x="2470248" y="123675"/>
            <a:ext cx="7989596" cy="3036046"/>
          </a:xfrm>
          <a:prstGeom prst="rect">
            <a:avLst/>
          </a:prstGeom>
          <a:ln w="3175">
            <a:solidFill>
              <a:schemeClr val="tx1"/>
            </a:solidFill>
          </a:ln>
        </p:spPr>
      </p:pic>
      <p:sp>
        <p:nvSpPr>
          <p:cNvPr id="14" name="Content Placeholder 1031">
            <a:extLst>
              <a:ext uri="{FF2B5EF4-FFF2-40B4-BE49-F238E27FC236}">
                <a16:creationId xmlns:a16="http://schemas.microsoft.com/office/drawing/2014/main" id="{952ECC57-B366-CD94-007B-C1C156479CD9}"/>
              </a:ext>
            </a:extLst>
          </p:cNvPr>
          <p:cNvSpPr txBox="1">
            <a:spLocks/>
          </p:cNvSpPr>
          <p:nvPr/>
        </p:nvSpPr>
        <p:spPr>
          <a:xfrm>
            <a:off x="609600" y="5386040"/>
            <a:ext cx="11180288" cy="1393215"/>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2600" dirty="0">
                <a:latin typeface="Calibri" panose="020F0502020204030204" pitchFamily="34" charset="0"/>
                <a:cs typeface="Calibri" panose="020F0502020204030204" pitchFamily="34" charset="0"/>
              </a:rPr>
              <a:t>be used to explore the opening moves of a game of Go.</a:t>
            </a:r>
          </a:p>
          <a:p>
            <a:pPr marL="514350" indent="-514350">
              <a:buFont typeface="Arial" panose="020B0604020202020204" pitchFamily="34" charset="0"/>
              <a:buChar char="•"/>
            </a:pPr>
            <a:r>
              <a:rPr lang="en-US" sz="2600" dirty="0">
                <a:latin typeface="Calibri" panose="020F0502020204030204" pitchFamily="34" charset="0"/>
                <a:cs typeface="Calibri" panose="020F0502020204030204" pitchFamily="34" charset="0"/>
              </a:rPr>
              <a:t>try out alternative moves and shows the probabilities of a win. </a:t>
            </a:r>
          </a:p>
        </p:txBody>
      </p:sp>
    </p:spTree>
    <p:extLst>
      <p:ext uri="{BB962C8B-B14F-4D97-AF65-F5344CB8AC3E}">
        <p14:creationId xmlns:p14="http://schemas.microsoft.com/office/powerpoint/2010/main" val="3214266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8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Rectangle 109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81C7A39F-45FA-A04F-411C-D0465E76EA3B}"/>
              </a:ext>
            </a:extLst>
          </p:cNvPr>
          <p:cNvSpPr>
            <a:spLocks noGrp="1"/>
          </p:cNvSpPr>
          <p:nvPr>
            <p:ph type="title"/>
          </p:nvPr>
        </p:nvSpPr>
        <p:spPr>
          <a:xfrm>
            <a:off x="308347" y="3844552"/>
            <a:ext cx="10062117" cy="1162346"/>
          </a:xfrm>
        </p:spPr>
        <p:txBody>
          <a:bodyPr vert="horz" lIns="91440" tIns="45720" rIns="91440" bIns="45720" rtlCol="0" anchor="ctr">
            <a:normAutofit/>
          </a:bodyPr>
          <a:lstStyle/>
          <a:p>
            <a:r>
              <a:rPr lang="en-US" altLang="zh-TW" kern="1200" dirty="0">
                <a:solidFill>
                  <a:schemeClr val="tx1"/>
                </a:solidFill>
                <a:latin typeface="Calibri" panose="020F0502020204030204" pitchFamily="34" charset="0"/>
                <a:cs typeface="Calibri" panose="020F0502020204030204" pitchFamily="34" charset="0"/>
              </a:rPr>
              <a:t>AlphaGo on StarCraft II – </a:t>
            </a:r>
            <a:r>
              <a:rPr lang="en-US" altLang="zh-TW" sz="6700" b="1" kern="1200" dirty="0" err="1">
                <a:solidFill>
                  <a:schemeClr val="tx1"/>
                </a:solidFill>
                <a:latin typeface="Calibri" panose="020F0502020204030204" pitchFamily="34" charset="0"/>
                <a:cs typeface="Calibri" panose="020F0502020204030204" pitchFamily="34" charset="0"/>
              </a:rPr>
              <a:t>Apha</a:t>
            </a:r>
            <a:r>
              <a:rPr lang="en-US" altLang="zh-TW" sz="6700" b="1" kern="1200" dirty="0">
                <a:solidFill>
                  <a:schemeClr val="tx1"/>
                </a:solidFill>
                <a:latin typeface="Calibri" panose="020F0502020204030204" pitchFamily="34" charset="0"/>
                <a:cs typeface="Calibri" panose="020F0502020204030204" pitchFamily="34" charset="0"/>
              </a:rPr>
              <a:t> Star</a:t>
            </a:r>
            <a:endParaRPr lang="en-US" altLang="zh-TW" sz="6700" kern="1200" dirty="0">
              <a:solidFill>
                <a:schemeClr val="tx1"/>
              </a:solidFill>
              <a:latin typeface="Calibri" panose="020F0502020204030204" pitchFamily="34" charset="0"/>
              <a:cs typeface="Calibri" panose="020F0502020204030204" pitchFamily="34" charset="0"/>
            </a:endParaRPr>
          </a:p>
        </p:txBody>
      </p:sp>
      <p:pic>
        <p:nvPicPr>
          <p:cNvPr id="1028" name="Picture 4" descr="一張含有 光線, 已裝飾 的圖片&#10;&#10;自動產生的描述">
            <a:extLst>
              <a:ext uri="{FF2B5EF4-FFF2-40B4-BE49-F238E27FC236}">
                <a16:creationId xmlns:a16="http://schemas.microsoft.com/office/drawing/2014/main" id="{E2E2E4F7-5C18-E08D-CA06-F5069463485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6806" b="18590"/>
          <a:stretch/>
        </p:blipFill>
        <p:spPr bwMode="auto">
          <a:xfrm>
            <a:off x="20" y="1"/>
            <a:ext cx="12191980" cy="4160803"/>
          </a:xfrm>
          <a:custGeom>
            <a:avLst/>
            <a:gdLst/>
            <a:ahLst/>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noFill/>
          <a:extLst>
            <a:ext uri="{909E8E84-426E-40DD-AFC4-6F175D3DCCD1}">
              <a14:hiddenFill xmlns:a14="http://schemas.microsoft.com/office/drawing/2010/main">
                <a:solidFill>
                  <a:srgbClr val="FFFFFF"/>
                </a:solidFill>
              </a14:hiddenFill>
            </a:ext>
          </a:extLst>
        </p:spPr>
      </p:pic>
      <p:sp>
        <p:nvSpPr>
          <p:cNvPr id="4" name="Content Placeholder 1031">
            <a:extLst>
              <a:ext uri="{FF2B5EF4-FFF2-40B4-BE49-F238E27FC236}">
                <a16:creationId xmlns:a16="http://schemas.microsoft.com/office/drawing/2014/main" id="{773181E9-45F2-BE54-ACCF-2763D519A924}"/>
              </a:ext>
            </a:extLst>
          </p:cNvPr>
          <p:cNvSpPr txBox="1">
            <a:spLocks/>
          </p:cNvSpPr>
          <p:nvPr/>
        </p:nvSpPr>
        <p:spPr>
          <a:xfrm>
            <a:off x="305297" y="5006898"/>
            <a:ext cx="11738020" cy="156117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600" dirty="0">
                <a:latin typeface="Calibri" panose="020F0502020204030204" pitchFamily="34" charset="0"/>
                <a:cs typeface="Calibri" panose="020F0502020204030204" pitchFamily="34" charset="0"/>
              </a:rPr>
              <a:t>Difficulty:</a:t>
            </a:r>
          </a:p>
          <a:p>
            <a:pPr marL="514350" indent="-514350">
              <a:buFont typeface="+mj-lt"/>
              <a:buAutoNum type="arabicPeriod"/>
            </a:pPr>
            <a:r>
              <a:rPr lang="en-US" sz="2600" dirty="0">
                <a:latin typeface="Calibri" panose="020F0502020204030204" pitchFamily="34" charset="0"/>
                <a:cs typeface="Calibri" panose="020F0502020204030204" pitchFamily="34" charset="0"/>
              </a:rPr>
              <a:t>Unlike Chess or Go, you won’t know </a:t>
            </a:r>
            <a:r>
              <a:rPr lang="en-US" altLang="zh-TW" sz="2600" dirty="0">
                <a:latin typeface="Calibri" panose="020F0502020204030204" pitchFamily="34" charset="0"/>
                <a:cs typeface="Calibri" panose="020F0502020204030204" pitchFamily="34" charset="0"/>
              </a:rPr>
              <a:t>opponent</a:t>
            </a:r>
            <a:r>
              <a:rPr lang="en-US" sz="2600" dirty="0">
                <a:latin typeface="Calibri" panose="020F0502020204030204" pitchFamily="34" charset="0"/>
                <a:cs typeface="Calibri" panose="020F0502020204030204" pitchFamily="34" charset="0"/>
              </a:rPr>
              <a:t>’s action</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unless observation</a:t>
            </a:r>
            <a:r>
              <a:rPr lang="en-US" sz="2600" dirty="0">
                <a:latin typeface="Calibri" panose="020F0502020204030204" pitchFamily="34" charset="0"/>
                <a:cs typeface="Calibri" panose="020F0502020204030204" pitchFamily="34" charset="0"/>
              </a:rPr>
              <a:t>.</a:t>
            </a:r>
          </a:p>
          <a:p>
            <a:pPr marL="514350" indent="-514350">
              <a:buFont typeface="+mj-lt"/>
              <a:buAutoNum type="arabicPeriod"/>
            </a:pPr>
            <a:r>
              <a:rPr lang="en-US" sz="2600" dirty="0">
                <a:latin typeface="Calibri" panose="020F0502020204030204" pitchFamily="34" charset="0"/>
                <a:cs typeface="Calibri" panose="020F0502020204030204" pitchFamily="34" charset="0"/>
              </a:rPr>
              <a:t>Not turn-based game, Both </a:t>
            </a:r>
            <a:r>
              <a:rPr lang="en-US" sz="2600" dirty="0" err="1">
                <a:latin typeface="Calibri" panose="020F0502020204030204" pitchFamily="34" charset="0"/>
                <a:cs typeface="Calibri" panose="020F0502020204030204" pitchFamily="34" charset="0"/>
              </a:rPr>
              <a:t>AphaStar</a:t>
            </a:r>
            <a:r>
              <a:rPr lang="en-US" sz="2600" dirty="0">
                <a:latin typeface="Calibri" panose="020F0502020204030204" pitchFamily="34" charset="0"/>
                <a:cs typeface="Calibri" panose="020F0502020204030204" pitchFamily="34" charset="0"/>
              </a:rPr>
              <a:t> and </a:t>
            </a:r>
            <a:r>
              <a:rPr lang="en-US" altLang="zh-TW" sz="2600" dirty="0">
                <a:latin typeface="Calibri" panose="020F0502020204030204" pitchFamily="34" charset="0"/>
                <a:cs typeface="Calibri" panose="020F0502020204030204" pitchFamily="34" charset="0"/>
              </a:rPr>
              <a:t>opponent must make decisions ASAP. </a:t>
            </a:r>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516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3A81ED-E645-0EB6-5A4B-BE6CBA3BB0A2}"/>
              </a:ext>
            </a:extLst>
          </p:cNvPr>
          <p:cNvSpPr>
            <a:spLocks noGrp="1"/>
          </p:cNvSpPr>
          <p:nvPr>
            <p:ph type="title"/>
          </p:nvPr>
        </p:nvSpPr>
        <p:spPr>
          <a:xfrm>
            <a:off x="609600" y="0"/>
            <a:ext cx="10972800" cy="1325563"/>
          </a:xfrm>
        </p:spPr>
        <p:txBody>
          <a:bodyPr anchor="ctr">
            <a:normAutofit/>
          </a:bodyPr>
          <a:lstStyle/>
          <a:p>
            <a:r>
              <a:rPr lang="en-US" altLang="zh-TW" dirty="0" err="1">
                <a:latin typeface="Calibri" panose="020F0502020204030204" pitchFamily="34" charset="0"/>
                <a:cs typeface="Calibri" panose="020F0502020204030204" pitchFamily="34" charset="0"/>
              </a:rPr>
              <a:t>AlphaStar</a:t>
            </a:r>
            <a:r>
              <a:rPr lang="en-US" altLang="zh-TW" dirty="0">
                <a:latin typeface="Calibri" panose="020F0502020204030204" pitchFamily="34" charset="0"/>
                <a:cs typeface="Calibri" panose="020F0502020204030204" pitchFamily="34" charset="0"/>
              </a:rPr>
              <a:t> Competition with Human </a:t>
            </a:r>
            <a:endParaRPr lang="zh-TW" altLang="en-US" dirty="0">
              <a:latin typeface="Calibri" panose="020F0502020204030204" pitchFamily="34" charset="0"/>
              <a:cs typeface="Calibri" panose="020F0502020204030204" pitchFamily="34" charset="0"/>
            </a:endParaRPr>
          </a:p>
        </p:txBody>
      </p:sp>
      <p:sp>
        <p:nvSpPr>
          <p:cNvPr id="11" name="文字方塊 10">
            <a:extLst>
              <a:ext uri="{FF2B5EF4-FFF2-40B4-BE49-F238E27FC236}">
                <a16:creationId xmlns:a16="http://schemas.microsoft.com/office/drawing/2014/main" id="{205B9E43-BB09-9370-A070-15F8C3AD1595}"/>
              </a:ext>
            </a:extLst>
          </p:cNvPr>
          <p:cNvSpPr txBox="1"/>
          <p:nvPr/>
        </p:nvSpPr>
        <p:spPr>
          <a:xfrm>
            <a:off x="609600" y="1325563"/>
            <a:ext cx="10262839" cy="2893100"/>
          </a:xfrm>
          <a:prstGeom prst="rect">
            <a:avLst/>
          </a:prstGeom>
          <a:noFill/>
        </p:spPr>
        <p:txBody>
          <a:bodyPr wrap="square">
            <a:spAutoFit/>
          </a:bodyPr>
          <a:lstStyle/>
          <a:p>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2018</a:t>
            </a:r>
          </a:p>
          <a:p>
            <a:pPr marL="457200" indent="-457200">
              <a:buFont typeface="Arial" panose="020B0604020202020204" pitchFamily="34" charset="0"/>
              <a:buChar char="•"/>
            </a:pPr>
            <a:r>
              <a:rPr lang="en-US" altLang="zh-TW" sz="2600" i="1" dirty="0">
                <a:latin typeface="Calibri" panose="020F0502020204030204" pitchFamily="34" charset="0"/>
                <a:cs typeface="Calibri" panose="020F0502020204030204" pitchFamily="34" charset="0"/>
              </a:rPr>
              <a:t>First Round</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Dario </a:t>
            </a:r>
            <a:r>
              <a:rPr lang="en-US" altLang="zh-TW" sz="2600" u="sng" dirty="0" err="1">
                <a:latin typeface="Calibri" panose="020F0502020204030204" pitchFamily="34" charset="0"/>
                <a:cs typeface="Calibri" panose="020F0502020204030204" pitchFamily="34" charset="0"/>
              </a:rPr>
              <a:t>Wünsch</a:t>
            </a:r>
            <a:r>
              <a:rPr lang="en-US" altLang="zh-TW" sz="2600" dirty="0">
                <a:latin typeface="Calibri" panose="020F0502020204030204" pitchFamily="34" charset="0"/>
                <a:cs typeface="Calibri" panose="020F0502020204030204" pitchFamily="34" charset="0"/>
              </a:rPr>
              <a:t>, one of German  best player.</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5:0</a:t>
            </a:r>
            <a:r>
              <a:rPr lang="zh-TW" altLang="en-US" sz="2600" dirty="0">
                <a:latin typeface="Calibri" panose="020F0502020204030204" pitchFamily="34" charset="0"/>
                <a:cs typeface="Calibri" panose="020F0502020204030204" pitchFamily="34" charset="0"/>
              </a:rPr>
              <a:t> → </a:t>
            </a:r>
            <a:r>
              <a:rPr lang="en-US" altLang="zh-TW" sz="2600" dirty="0" err="1">
                <a:latin typeface="Calibri" panose="020F0502020204030204" pitchFamily="34" charset="0"/>
                <a:cs typeface="Calibri" panose="020F0502020204030204" pitchFamily="34" charset="0"/>
              </a:rPr>
              <a:t>AlphaStar</a:t>
            </a:r>
            <a:r>
              <a:rPr lang="en-US" altLang="zh-TW" sz="2600" dirty="0">
                <a:latin typeface="Calibri" panose="020F0502020204030204" pitchFamily="34" charset="0"/>
                <a:cs typeface="Calibri" panose="020F0502020204030204" pitchFamily="34" charset="0"/>
              </a:rPr>
              <a:t> Win</a:t>
            </a:r>
          </a:p>
          <a:p>
            <a:pPr marL="457200" indent="-457200">
              <a:buFont typeface="Arial" panose="020B0604020202020204" pitchFamily="34" charset="0"/>
              <a:buChar char="•"/>
            </a:pPr>
            <a:r>
              <a:rPr lang="en-US" altLang="zh-TW" sz="2600" i="1" dirty="0">
                <a:latin typeface="Calibri" panose="020F0502020204030204" pitchFamily="34" charset="0"/>
                <a:cs typeface="Calibri" panose="020F0502020204030204" pitchFamily="34" charset="0"/>
              </a:rPr>
              <a:t>Second Round</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dirty="0" err="1">
                <a:latin typeface="Calibri" panose="020F0502020204030204" pitchFamily="34" charset="0"/>
                <a:cs typeface="Calibri" panose="020F0502020204030204" pitchFamily="34" charset="0"/>
              </a:rPr>
              <a:t>MaNa</a:t>
            </a:r>
            <a:r>
              <a:rPr lang="en-US" altLang="zh-TW" sz="2600" dirty="0">
                <a:latin typeface="Calibri" panose="020F0502020204030204" pitchFamily="34" charset="0"/>
                <a:cs typeface="Calibri" panose="020F0502020204030204" pitchFamily="34" charset="0"/>
              </a:rPr>
              <a:t>, the world‘s top ten player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5:0</a:t>
            </a:r>
            <a:r>
              <a:rPr lang="zh-TW" altLang="en-US" sz="2600" dirty="0">
                <a:latin typeface="Calibri" panose="020F0502020204030204" pitchFamily="34" charset="0"/>
                <a:cs typeface="Calibri" panose="020F0502020204030204" pitchFamily="34" charset="0"/>
              </a:rPr>
              <a:t> → </a:t>
            </a:r>
            <a:r>
              <a:rPr lang="en-US" altLang="zh-TW" sz="2600" dirty="0" err="1">
                <a:latin typeface="Calibri" panose="020F0502020204030204" pitchFamily="34" charset="0"/>
                <a:cs typeface="Calibri" panose="020F0502020204030204" pitchFamily="34" charset="0"/>
              </a:rPr>
              <a:t>AlphaStar</a:t>
            </a:r>
            <a:r>
              <a:rPr lang="en-US" altLang="zh-TW" sz="2600" dirty="0">
                <a:latin typeface="Calibri" panose="020F0502020204030204" pitchFamily="34" charset="0"/>
                <a:cs typeface="Calibri" panose="020F0502020204030204" pitchFamily="34" charset="0"/>
              </a:rPr>
              <a:t> Win</a:t>
            </a:r>
          </a:p>
        </p:txBody>
      </p:sp>
      <p:pic>
        <p:nvPicPr>
          <p:cNvPr id="25" name="內容版面配置區 24">
            <a:extLst>
              <a:ext uri="{FF2B5EF4-FFF2-40B4-BE49-F238E27FC236}">
                <a16:creationId xmlns:a16="http://schemas.microsoft.com/office/drawing/2014/main" id="{09E50629-3044-FF53-BA4C-8778E28EA5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48419" y="3793451"/>
            <a:ext cx="5143288" cy="2893100"/>
          </a:xfrm>
        </p:spPr>
      </p:pic>
    </p:spTree>
    <p:extLst>
      <p:ext uri="{BB962C8B-B14F-4D97-AF65-F5344CB8AC3E}">
        <p14:creationId xmlns:p14="http://schemas.microsoft.com/office/powerpoint/2010/main" val="115689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AlphaGo </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Artificial Intelligence,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		 Excellent at Go Chess.</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2015</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Fan Hui</a:t>
            </a:r>
            <a:r>
              <a:rPr lang="en-US" altLang="zh-TW" sz="2600" dirty="0">
                <a:latin typeface="Calibri" panose="020F0502020204030204" pitchFamily="34" charset="0"/>
                <a:cs typeface="Calibri" panose="020F0502020204030204" pitchFamily="34" charset="0"/>
              </a:rPr>
              <a:t>, European Go Champion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5:0, </a:t>
            </a:r>
            <a:r>
              <a:rPr lang="en-US" altLang="zh-TW" sz="2600" u="sng" dirty="0" err="1">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Before, No computer beaten human champion.</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 2016</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Lee Se-Dol, Korean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4:1, </a:t>
            </a:r>
            <a:r>
              <a:rPr lang="en-US" altLang="zh-TW" sz="2600" u="sng" dirty="0" err="1">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b="1"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AI’s Milestone.</a:t>
            </a:r>
          </a:p>
        </p:txBody>
      </p:sp>
      <p:pic>
        <p:nvPicPr>
          <p:cNvPr id="1026" name="Picture 2" descr="根據世界職業圍棋排名網站Go Ratings顯示，「AlphaGo」成為世界第一。（圖片取自DeepMind的官網）">
            <a:extLst>
              <a:ext uri="{FF2B5EF4-FFF2-40B4-BE49-F238E27FC236}">
                <a16:creationId xmlns:a16="http://schemas.microsoft.com/office/drawing/2014/main" id="{DC17E6CA-B9CE-B058-8053-A492313A1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358" y="1325563"/>
            <a:ext cx="6067415"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935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 (Continued):</a:t>
            </a:r>
          </a:p>
          <a:p>
            <a:pPr marL="742950" lvl="1" indent="-514350">
              <a:buFont typeface="+mj-lt"/>
              <a:buAutoNum type="arabicPeriod" startAt="3"/>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2017</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err="1">
                <a:latin typeface="Calibri" panose="020F0502020204030204" pitchFamily="34" charset="0"/>
                <a:cs typeface="Calibri" panose="020F0502020204030204" pitchFamily="34" charset="0"/>
              </a:rPr>
              <a:t>Ke</a:t>
            </a:r>
            <a:r>
              <a:rPr lang="en-US" altLang="zh-TW" sz="2600" u="sng" dirty="0">
                <a:latin typeface="Calibri" panose="020F0502020204030204" pitchFamily="34" charset="0"/>
                <a:cs typeface="Calibri" panose="020F0502020204030204" pitchFamily="34" charset="0"/>
              </a:rPr>
              <a:t> Jie</a:t>
            </a:r>
            <a:r>
              <a:rPr lang="en-US" altLang="zh-TW" sz="2600" dirty="0">
                <a:latin typeface="Calibri" panose="020F0502020204030204" pitchFamily="34" charset="0"/>
                <a:cs typeface="Calibri" panose="020F0502020204030204" pitchFamily="34" charset="0"/>
              </a:rPr>
              <a:t>, Chinese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3:0, </a:t>
            </a:r>
            <a:r>
              <a:rPr lang="en-US" altLang="zh-TW" sz="2600" u="sng" dirty="0" err="1">
                <a:latin typeface="Calibri" panose="020F0502020204030204" pitchFamily="34" charset="0"/>
                <a:cs typeface="Calibri" panose="020F0502020204030204" pitchFamily="34" charset="0"/>
              </a:rPr>
              <a:t>AlphaGO</a:t>
            </a:r>
            <a:r>
              <a:rPr lang="en-US" altLang="zh-TW" sz="2600" u="sng" dirty="0">
                <a:latin typeface="Calibri" panose="020F0502020204030204" pitchFamily="34" charset="0"/>
                <a:cs typeface="Calibri" panose="020F0502020204030204" pitchFamily="34" charset="0"/>
              </a:rPr>
              <a:t> Master</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Became World Champion &amp; the Topmost in the rank.</a:t>
            </a:r>
          </a:p>
        </p:txBody>
      </p:sp>
      <p:pic>
        <p:nvPicPr>
          <p:cNvPr id="1028" name="Picture 4" descr="根據世界職業圍棋排名網站Go Ratings顯示，「AlphaGo」成為世界第一。（圖片取自世界職業圍棋排名網站Go Ratings）">
            <a:extLst>
              <a:ext uri="{FF2B5EF4-FFF2-40B4-BE49-F238E27FC236}">
                <a16:creationId xmlns:a16="http://schemas.microsoft.com/office/drawing/2014/main" id="{7EE86FFC-67B3-85C7-0C71-6FA62573F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11" t="4511" r="17367" b="68412"/>
          <a:stretch/>
        </p:blipFill>
        <p:spPr bwMode="auto">
          <a:xfrm>
            <a:off x="7293429" y="3646714"/>
            <a:ext cx="4822371" cy="310243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EAF6910-ADDE-7045-CD24-6ECDAAF519D1}"/>
              </a:ext>
            </a:extLst>
          </p:cNvPr>
          <p:cNvSpPr/>
          <p:nvPr/>
        </p:nvSpPr>
        <p:spPr>
          <a:xfrm>
            <a:off x="7293429" y="3937136"/>
            <a:ext cx="4746171" cy="3518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右 5">
            <a:extLst>
              <a:ext uri="{FF2B5EF4-FFF2-40B4-BE49-F238E27FC236}">
                <a16:creationId xmlns:a16="http://schemas.microsoft.com/office/drawing/2014/main" id="{D591F9E1-1BA6-C16F-FBD8-DFDC187CFE49}"/>
              </a:ext>
            </a:extLst>
          </p:cNvPr>
          <p:cNvSpPr/>
          <p:nvPr/>
        </p:nvSpPr>
        <p:spPr>
          <a:xfrm>
            <a:off x="6614160" y="3990771"/>
            <a:ext cx="603069" cy="265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93B07482-1895-1CB9-D11F-0D80E7A69C32}"/>
              </a:ext>
            </a:extLst>
          </p:cNvPr>
          <p:cNvSpPr txBox="1"/>
          <p:nvPr/>
        </p:nvSpPr>
        <p:spPr>
          <a:xfrm>
            <a:off x="3149600" y="3769633"/>
            <a:ext cx="3464560" cy="707886"/>
          </a:xfrm>
          <a:prstGeom prst="rect">
            <a:avLst/>
          </a:prstGeom>
          <a:noFill/>
        </p:spPr>
        <p:txBody>
          <a:bodyPr wrap="square" rtlCol="0">
            <a:spAutoFit/>
          </a:bodyPr>
          <a:lstStyle/>
          <a:p>
            <a:pPr algn="r"/>
            <a:r>
              <a:rPr lang="en-US" altLang="zh-TW" sz="2000" dirty="0">
                <a:latin typeface="Calibri" panose="020F0502020204030204" pitchFamily="34" charset="0"/>
                <a:cs typeface="Calibri" panose="020F0502020204030204" pitchFamily="34" charset="0"/>
              </a:rPr>
              <a:t>AlphaGo Master:</a:t>
            </a:r>
          </a:p>
          <a:p>
            <a:pPr algn="r"/>
            <a:r>
              <a:rPr lang="en-US" altLang="zh-TW" sz="2000" dirty="0">
                <a:latin typeface="Calibri" panose="020F0502020204030204" pitchFamily="34" charset="0"/>
                <a:cs typeface="Calibri" panose="020F0502020204030204" pitchFamily="34" charset="0"/>
              </a:rPr>
              <a:t>As the World Number One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3319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598842" y="718824"/>
            <a:ext cx="10804264" cy="1451174"/>
          </a:xfrm>
        </p:spPr>
        <p:txBody>
          <a:bodyPr vert="horz" lIns="91440" tIns="45720" rIns="91440" bIns="45720" rtlCol="0" anchor="ctr">
            <a:noAutofit/>
          </a:bodyPr>
          <a:lstStyle/>
          <a:p>
            <a:pPr algn="ctr">
              <a:lnSpc>
                <a:spcPct val="90000"/>
              </a:lnSpc>
            </a:pPr>
            <a:r>
              <a:rPr lang="en-US" altLang="zh-TW" sz="6000" dirty="0">
                <a:latin typeface="Calibri" panose="020F0502020204030204" pitchFamily="34" charset="0"/>
                <a:cs typeface="Calibri" panose="020F0502020204030204" pitchFamily="34" charset="0"/>
              </a:rPr>
              <a:t>Official Trailer: AlphaGo</a:t>
            </a:r>
          </a:p>
        </p:txBody>
      </p:sp>
      <p:pic>
        <p:nvPicPr>
          <p:cNvPr id="4" name="《AlphaGo世紀對決》預告片">
            <a:hlinkClick r:id="" action="ppaction://media"/>
            <a:extLst>
              <a:ext uri="{FF2B5EF4-FFF2-40B4-BE49-F238E27FC236}">
                <a16:creationId xmlns:a16="http://schemas.microsoft.com/office/drawing/2014/main" id="{22F07ECE-BF44-7E08-4448-9A39E7EED2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232349" y="2958354"/>
            <a:ext cx="5764499" cy="3240000"/>
          </a:xfrm>
          <a:prstGeom prst="rect">
            <a:avLst/>
          </a:prstGeom>
        </p:spPr>
      </p:pic>
      <p:pic>
        <p:nvPicPr>
          <p:cNvPr id="1026" name="Picture 2">
            <a:extLst>
              <a:ext uri="{FF2B5EF4-FFF2-40B4-BE49-F238E27FC236}">
                <a16:creationId xmlns:a16="http://schemas.microsoft.com/office/drawing/2014/main" id="{1DCA126B-94BA-7F21-AC07-11667E6E73D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2126" y="2958354"/>
            <a:ext cx="59723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Methodology</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Secret of AlphaGo</a:t>
            </a: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2346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39796C61-3902-4C2A-AD60-D926667F5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Freeform: Shape 2060">
            <a:extLst>
              <a:ext uri="{FF2B5EF4-FFF2-40B4-BE49-F238E27FC236}">
                <a16:creationId xmlns:a16="http://schemas.microsoft.com/office/drawing/2014/main" id="{36A49EC6-053B-4ACB-9913-5C4B245E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474" y="2353584"/>
            <a:ext cx="7276966" cy="4504413"/>
          </a:xfrm>
          <a:custGeom>
            <a:avLst/>
            <a:gdLst>
              <a:gd name="connsiteX0" fmla="*/ 1412408 w 8831334"/>
              <a:gd name="connsiteY0" fmla="*/ 4231273 h 4923095"/>
              <a:gd name="connsiteX1" fmla="*/ 1480115 w 8831334"/>
              <a:gd name="connsiteY1" fmla="*/ 4255873 h 4923095"/>
              <a:gd name="connsiteX2" fmla="*/ 1555026 w 8831334"/>
              <a:gd name="connsiteY2" fmla="*/ 4493895 h 4923095"/>
              <a:gd name="connsiteX3" fmla="*/ 1315323 w 8831334"/>
              <a:gd name="connsiteY3" fmla="*/ 4546785 h 4923095"/>
              <a:gd name="connsiteX4" fmla="*/ 1240411 w 8831334"/>
              <a:gd name="connsiteY4" fmla="*/ 4308763 h 4923095"/>
              <a:gd name="connsiteX5" fmla="*/ 1344748 w 8831334"/>
              <a:gd name="connsiteY5" fmla="*/ 4233023 h 4923095"/>
              <a:gd name="connsiteX6" fmla="*/ 1412408 w 8831334"/>
              <a:gd name="connsiteY6" fmla="*/ 4231273 h 4923095"/>
              <a:gd name="connsiteX7" fmla="*/ 622613 w 8831334"/>
              <a:gd name="connsiteY7" fmla="*/ 3711323 h 4923095"/>
              <a:gd name="connsiteX8" fmla="*/ 726058 w 8831334"/>
              <a:gd name="connsiteY8" fmla="*/ 3713477 h 4923095"/>
              <a:gd name="connsiteX9" fmla="*/ 862930 w 8831334"/>
              <a:gd name="connsiteY9" fmla="*/ 3763207 h 4923095"/>
              <a:gd name="connsiteX10" fmla="*/ 1014368 w 8831334"/>
              <a:gd name="connsiteY10" fmla="*/ 4244384 h 4923095"/>
              <a:gd name="connsiteX11" fmla="*/ 529792 w 8831334"/>
              <a:gd name="connsiteY11" fmla="*/ 4351304 h 4923095"/>
              <a:gd name="connsiteX12" fmla="*/ 378355 w 8831334"/>
              <a:gd name="connsiteY12" fmla="*/ 3870127 h 4923095"/>
              <a:gd name="connsiteX13" fmla="*/ 622613 w 8831334"/>
              <a:gd name="connsiteY13" fmla="*/ 3711323 h 4923095"/>
              <a:gd name="connsiteX14" fmla="*/ 0 w 8831334"/>
              <a:gd name="connsiteY14" fmla="*/ 0 h 4923095"/>
              <a:gd name="connsiteX15" fmla="*/ 7345477 w 8831334"/>
              <a:gd name="connsiteY15" fmla="*/ 0 h 4923095"/>
              <a:gd name="connsiteX16" fmla="*/ 7330937 w 8831334"/>
              <a:gd name="connsiteY16" fmla="*/ 57909 h 4923095"/>
              <a:gd name="connsiteX17" fmla="*/ 7204045 w 8831334"/>
              <a:gd name="connsiteY17" fmla="*/ 525057 h 4923095"/>
              <a:gd name="connsiteX18" fmla="*/ 7423939 w 8831334"/>
              <a:gd name="connsiteY18" fmla="*/ 1259431 h 4923095"/>
              <a:gd name="connsiteX19" fmla="*/ 8123848 w 8831334"/>
              <a:gd name="connsiteY19" fmla="*/ 1829863 h 4923095"/>
              <a:gd name="connsiteX20" fmla="*/ 8304560 w 8831334"/>
              <a:gd name="connsiteY20" fmla="*/ 4410617 h 4923095"/>
              <a:gd name="connsiteX21" fmla="*/ 5824906 w 8831334"/>
              <a:gd name="connsiteY21" fmla="*/ 4582246 h 4923095"/>
              <a:gd name="connsiteX22" fmla="*/ 4814027 w 8831334"/>
              <a:gd name="connsiteY22" fmla="*/ 3900391 h 4923095"/>
              <a:gd name="connsiteX23" fmla="*/ 3389336 w 8831334"/>
              <a:gd name="connsiteY23" fmla="*/ 4033298 h 4923095"/>
              <a:gd name="connsiteX24" fmla="*/ 2844266 w 8831334"/>
              <a:gd name="connsiteY24" fmla="*/ 4497245 h 4923095"/>
              <a:gd name="connsiteX25" fmla="*/ 1361823 w 8831334"/>
              <a:gd name="connsiteY25" fmla="*/ 3978831 h 4923095"/>
              <a:gd name="connsiteX26" fmla="*/ 723961 w 8831334"/>
              <a:gd name="connsiteY26" fmla="*/ 3482165 h 4923095"/>
              <a:gd name="connsiteX27" fmla="*/ 41451 w 8831334"/>
              <a:gd name="connsiteY27" fmla="*/ 3495177 h 4923095"/>
              <a:gd name="connsiteX28" fmla="*/ 0 w 8831334"/>
              <a:gd name="connsiteY28" fmla="*/ 3499960 h 49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31334" h="4923095">
                <a:moveTo>
                  <a:pt x="1412408" y="4231273"/>
                </a:moveTo>
                <a:cubicBezTo>
                  <a:pt x="1435398" y="4234988"/>
                  <a:pt x="1458395" y="4243092"/>
                  <a:pt x="1480115" y="4255873"/>
                </a:cubicBezTo>
                <a:cubicBezTo>
                  <a:pt x="1566994" y="4306997"/>
                  <a:pt x="1600533" y="4413563"/>
                  <a:pt x="1555026" y="4493895"/>
                </a:cubicBezTo>
                <a:cubicBezTo>
                  <a:pt x="1509520" y="4574228"/>
                  <a:pt x="1402201" y="4597907"/>
                  <a:pt x="1315323" y="4546785"/>
                </a:cubicBezTo>
                <a:cubicBezTo>
                  <a:pt x="1228444" y="4495662"/>
                  <a:pt x="1194905" y="4389095"/>
                  <a:pt x="1240411" y="4308763"/>
                </a:cubicBezTo>
                <a:cubicBezTo>
                  <a:pt x="1263164" y="4268597"/>
                  <a:pt x="1301371" y="4242593"/>
                  <a:pt x="1344748" y="4233023"/>
                </a:cubicBezTo>
                <a:cubicBezTo>
                  <a:pt x="1366437" y="4228237"/>
                  <a:pt x="1389419" y="4227559"/>
                  <a:pt x="1412408" y="4231273"/>
                </a:cubicBezTo>
                <a:close/>
                <a:moveTo>
                  <a:pt x="622613" y="3711323"/>
                </a:moveTo>
                <a:cubicBezTo>
                  <a:pt x="656354" y="3707209"/>
                  <a:pt x="691202" y="3707845"/>
                  <a:pt x="726058" y="3713477"/>
                </a:cubicBezTo>
                <a:cubicBezTo>
                  <a:pt x="772533" y="3720984"/>
                  <a:pt x="819023" y="3737370"/>
                  <a:pt x="862930" y="3763207"/>
                </a:cubicBezTo>
                <a:cubicBezTo>
                  <a:pt x="1038560" y="3866555"/>
                  <a:pt x="1106361" y="4081986"/>
                  <a:pt x="1014368" y="4244384"/>
                </a:cubicBezTo>
                <a:cubicBezTo>
                  <a:pt x="922373" y="4406782"/>
                  <a:pt x="705422" y="4454653"/>
                  <a:pt x="529792" y="4351304"/>
                </a:cubicBezTo>
                <a:cubicBezTo>
                  <a:pt x="354162" y="4247957"/>
                  <a:pt x="286361" y="4032525"/>
                  <a:pt x="378355" y="3870127"/>
                </a:cubicBezTo>
                <a:cubicBezTo>
                  <a:pt x="430102" y="3778778"/>
                  <a:pt x="521385" y="3723667"/>
                  <a:pt x="622613" y="3711323"/>
                </a:cubicBezTo>
                <a:close/>
                <a:moveTo>
                  <a:pt x="0" y="0"/>
                </a:moveTo>
                <a:lnTo>
                  <a:pt x="7345477" y="0"/>
                </a:lnTo>
                <a:lnTo>
                  <a:pt x="7330937" y="57909"/>
                </a:lnTo>
                <a:cubicBezTo>
                  <a:pt x="7288864" y="213626"/>
                  <a:pt x="7242961" y="368487"/>
                  <a:pt x="7204045" y="525057"/>
                </a:cubicBezTo>
                <a:cubicBezTo>
                  <a:pt x="7133676" y="809936"/>
                  <a:pt x="7207545" y="1073056"/>
                  <a:pt x="7423939" y="1259431"/>
                </a:cubicBezTo>
                <a:cubicBezTo>
                  <a:pt x="7652783" y="1456418"/>
                  <a:pt x="7881464" y="1655861"/>
                  <a:pt x="8123848" y="1829863"/>
                </a:cubicBezTo>
                <a:cubicBezTo>
                  <a:pt x="9170527" y="2581053"/>
                  <a:pt x="8902406" y="3889765"/>
                  <a:pt x="8304560" y="4410617"/>
                </a:cubicBezTo>
                <a:cubicBezTo>
                  <a:pt x="7554009" y="5063887"/>
                  <a:pt x="6697479" y="5060469"/>
                  <a:pt x="5824906" y="4582246"/>
                </a:cubicBezTo>
                <a:cubicBezTo>
                  <a:pt x="5473190" y="4390333"/>
                  <a:pt x="5153204" y="4124206"/>
                  <a:pt x="4814027" y="3900391"/>
                </a:cubicBezTo>
                <a:cubicBezTo>
                  <a:pt x="4336267" y="3586184"/>
                  <a:pt x="3821519" y="3552717"/>
                  <a:pt x="3389336" y="4033298"/>
                </a:cubicBezTo>
                <a:cubicBezTo>
                  <a:pt x="3228138" y="4212489"/>
                  <a:pt x="3051008" y="4402509"/>
                  <a:pt x="2844266" y="4497245"/>
                </a:cubicBezTo>
                <a:cubicBezTo>
                  <a:pt x="2311195" y="4741524"/>
                  <a:pt x="1799982" y="4540883"/>
                  <a:pt x="1361823" y="3978831"/>
                </a:cubicBezTo>
                <a:cubicBezTo>
                  <a:pt x="1185983" y="3753353"/>
                  <a:pt x="1004288" y="3503556"/>
                  <a:pt x="723961" y="3482165"/>
                </a:cubicBezTo>
                <a:cubicBezTo>
                  <a:pt x="497125" y="3465003"/>
                  <a:pt x="268214" y="3473242"/>
                  <a:pt x="41451" y="3495177"/>
                </a:cubicBezTo>
                <a:lnTo>
                  <a:pt x="0" y="34999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810563"/>
            <a:ext cx="4618072" cy="1782986"/>
          </a:xfrm>
        </p:spPr>
        <p:txBody>
          <a:bodyPr anchor="t">
            <a:normAutofit/>
          </a:bodyPr>
          <a:lstStyle/>
          <a:p>
            <a:r>
              <a:rPr lang="en-US" altLang="zh-TW" dirty="0">
                <a:latin typeface="Calibri" panose="020F0502020204030204" pitchFamily="34" charset="0"/>
                <a:cs typeface="Calibri" panose="020F0502020204030204" pitchFamily="34" charset="0"/>
              </a:rPr>
              <a:t>Any Other Chess AI Before AlphaGo?</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5981049" y="810562"/>
            <a:ext cx="6094409" cy="5644667"/>
          </a:xfrm>
        </p:spPr>
        <p:txBody>
          <a:bodyPr>
            <a:normAutofit/>
          </a:bodyPr>
          <a:lstStyle/>
          <a:p>
            <a:pPr marL="342900" indent="-342900">
              <a:buFont typeface="Arial" panose="020B0604020202020204" pitchFamily="34" charset="0"/>
              <a:buChar char="•"/>
            </a:pPr>
            <a:r>
              <a:rPr lang="en-US" altLang="zh-TW" sz="5400" b="1" dirty="0">
                <a:latin typeface="Calibri" panose="020F0502020204030204" pitchFamily="34" charset="0"/>
                <a:cs typeface="Calibri" panose="020F0502020204030204" pitchFamily="34" charset="0"/>
              </a:rPr>
              <a:t>Deep Blue</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Year: 1996</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br>
              <a:rPr lang="en-US" altLang="zh-TW" sz="2600" dirty="0">
                <a:latin typeface="Calibri" panose="020F0502020204030204" pitchFamily="34" charset="0"/>
                <a:cs typeface="Calibri" panose="020F0502020204030204" pitchFamily="34" charset="0"/>
              </a:rPr>
            </a:br>
            <a:r>
              <a:rPr lang="en-US" altLang="zh-TW" sz="2600" dirty="0" err="1">
                <a:latin typeface="Calibri" panose="020F0502020204030204" pitchFamily="34" charset="0"/>
                <a:cs typeface="Calibri" panose="020F0502020204030204" pitchFamily="34" charset="0"/>
              </a:rPr>
              <a:t>Beated</a:t>
            </a:r>
            <a:r>
              <a:rPr lang="en-US" altLang="zh-TW" sz="2600" dirty="0">
                <a:latin typeface="Calibri" panose="020F0502020204030204" pitchFamily="34" charset="0"/>
                <a:cs typeface="Calibri" panose="020F0502020204030204" pitchFamily="34" charset="0"/>
              </a:rPr>
              <a:t> Russian grandmaster, Kasparov.</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First Time Human World Champion Lost.</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Methodology:  </a:t>
            </a:r>
            <a:r>
              <a:rPr lang="en-US" altLang="zh-TW" sz="2400" dirty="0">
                <a:latin typeface="Calibri" panose="020F0502020204030204" pitchFamily="34" charset="0"/>
                <a:cs typeface="Calibri" panose="020F0502020204030204" pitchFamily="34" charset="0"/>
              </a:rPr>
              <a:t>Search Tree</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MIN-MAX </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Alpha–beta pruning</a:t>
            </a:r>
          </a:p>
          <a:p>
            <a:pPr marL="685800" lvl="1" indent="-457200">
              <a:buFont typeface="+mj-lt"/>
              <a:buAutoNum type="arabicPeriod"/>
            </a:pPr>
            <a:endParaRPr lang="en-US" altLang="zh-TW" sz="2400" dirty="0">
              <a:latin typeface="Calibri" panose="020F0502020204030204" pitchFamily="34" charset="0"/>
              <a:cs typeface="Calibri" panose="020F0502020204030204" pitchFamily="34" charset="0"/>
            </a:endParaRPr>
          </a:p>
        </p:txBody>
      </p:sp>
      <p:pic>
        <p:nvPicPr>
          <p:cNvPr id="2052" name="Picture 4" descr="深藍」 Deep Blue ： 第一部在棋盤上撃敗人腦的「偽AI」超級電腦- Techapple.com">
            <a:extLst>
              <a:ext uri="{FF2B5EF4-FFF2-40B4-BE49-F238E27FC236}">
                <a16:creationId xmlns:a16="http://schemas.microsoft.com/office/drawing/2014/main" id="{6D879F0B-E6C2-22DD-7035-51B7560763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258" y="3050346"/>
            <a:ext cx="4618072" cy="242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36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81E31ED6-CB16-CB59-2289-36367665CF65}"/>
              </a:ext>
            </a:extLst>
          </p:cNvPr>
          <p:cNvSpPr>
            <a:spLocks noGrp="1"/>
          </p:cNvSpPr>
          <p:nvPr>
            <p:ph type="title"/>
          </p:nvPr>
        </p:nvSpPr>
        <p:spPr>
          <a:xfrm>
            <a:off x="6094476" y="0"/>
            <a:ext cx="5369169" cy="1440000"/>
          </a:xfrm>
        </p:spPr>
        <p:txBody>
          <a:bodyPr anchor="ctr">
            <a:normAutofit/>
          </a:bodyPr>
          <a:lstStyle/>
          <a:p>
            <a:r>
              <a:rPr lang="en-US" altLang="zh-TW" dirty="0">
                <a:latin typeface="Calibri" panose="020F0502020204030204" pitchFamily="34" charset="0"/>
                <a:cs typeface="Calibri" panose="020F0502020204030204" pitchFamily="34" charset="0"/>
              </a:rPr>
              <a:t>However</a:t>
            </a:r>
            <a:endParaRPr lang="zh-TW" altLang="en-US" dirty="0">
              <a:latin typeface="Calibri" panose="020F0502020204030204" pitchFamily="34" charset="0"/>
              <a:cs typeface="Calibri" panose="020F0502020204030204" pitchFamily="34" charset="0"/>
            </a:endParaRPr>
          </a:p>
        </p:txBody>
      </p:sp>
      <p:pic>
        <p:nvPicPr>
          <p:cNvPr id="3074" name="Picture 2" descr="Image of intricate wires combining into networks">
            <a:extLst>
              <a:ext uri="{FF2B5EF4-FFF2-40B4-BE49-F238E27FC236}">
                <a16:creationId xmlns:a16="http://schemas.microsoft.com/office/drawing/2014/main" id="{C4AC9E0B-3F8A-81F4-254B-37F1C08131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44" r="30558"/>
          <a:stretch/>
        </p:blipFill>
        <p:spPr bwMode="auto">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8ED4587-AFE5-7C8D-935E-C57BB97106CA}"/>
                  </a:ext>
                </a:extLst>
              </p:cNvPr>
              <p:cNvSpPr>
                <a:spLocks noGrp="1"/>
              </p:cNvSpPr>
              <p:nvPr>
                <p:ph idx="1"/>
              </p:nvPr>
            </p:nvSpPr>
            <p:spPr>
              <a:xfrm>
                <a:off x="6094476" y="1440000"/>
                <a:ext cx="6012702" cy="5400000"/>
              </a:xfrm>
            </p:spPr>
            <p:txBody>
              <a:bodyPr anchor="t">
                <a:noAutofit/>
              </a:bodyPr>
              <a:lstStyle/>
              <a:p>
                <a:pPr marL="342900" indent="-342900">
                  <a:lnSpc>
                    <a:spcPct val="100000"/>
                  </a:lnSpc>
                  <a:buFont typeface="Arial" panose="020B0604020202020204" pitchFamily="34" charset="0"/>
                  <a:buChar char="•"/>
                </a:pPr>
                <a:r>
                  <a:rPr lang="en-US" altLang="zh-TW" sz="4000" b="1" dirty="0">
                    <a:latin typeface="Calibri" panose="020F0502020204030204" pitchFamily="34" charset="0"/>
                    <a:cs typeface="Calibri" panose="020F0502020204030204" pitchFamily="34" charset="0"/>
                  </a:rPr>
                  <a:t>Aspect of Go</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Grid: 19*19</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Huge Search Space</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Complexity: ~</a:t>
                </a:r>
                <a14:m>
                  <m:oMath xmlns:m="http://schemas.openxmlformats.org/officeDocument/2006/math">
                    <m:sSup>
                      <m:sSupPr>
                        <m:ctrlPr>
                          <a:rPr lang="en-US" altLang="zh-TW" sz="2400" i="1" smtClean="0">
                            <a:latin typeface="Cambria Math" panose="02040503050406030204" pitchFamily="18" charset="0"/>
                            <a:cs typeface="Calibri" panose="020F0502020204030204" pitchFamily="34" charset="0"/>
                          </a:rPr>
                        </m:ctrlPr>
                      </m:sSupPr>
                      <m:e>
                        <m:r>
                          <a:rPr lang="en-US" altLang="zh-TW" sz="2400" b="0" i="1" smtClean="0">
                            <a:latin typeface="Cambria Math" panose="02040503050406030204" pitchFamily="18" charset="0"/>
                            <a:cs typeface="Calibri" panose="020F0502020204030204" pitchFamily="34" charset="0"/>
                          </a:rPr>
                          <m:t>10</m:t>
                        </m:r>
                      </m:e>
                      <m:sup>
                        <m:r>
                          <a:rPr lang="en-US" altLang="zh-TW" sz="2400" b="0" i="1" smtClean="0">
                            <a:latin typeface="Cambria Math" panose="02040503050406030204" pitchFamily="18" charset="0"/>
                            <a:cs typeface="Calibri" panose="020F0502020204030204" pitchFamily="34" charset="0"/>
                          </a:rPr>
                          <m:t>170</m:t>
                        </m:r>
                      </m:sup>
                    </m:sSup>
                  </m:oMath>
                </a14:m>
                <a:endParaRPr lang="en-US" altLang="zh-TW" sz="2400" dirty="0">
                  <a:latin typeface="Calibri" panose="020F0502020204030204" pitchFamily="34" charset="0"/>
                  <a:cs typeface="Calibri" panose="020F0502020204030204" pitchFamily="34" charset="0"/>
                </a:endParaRPr>
              </a:p>
              <a:p>
                <a:pPr lvl="1">
                  <a:lnSpc>
                    <a:spcPct val="100000"/>
                  </a:lnSpc>
                </a:pPr>
                <a:r>
                  <a:rPr lang="en-US" altLang="zh-TW" sz="2400" dirty="0">
                    <a:latin typeface="Calibri" panose="020F0502020204030204" pitchFamily="34" charset="0"/>
                    <a:cs typeface="Calibri" panose="020F0502020204030204" pitchFamily="34" charset="0"/>
                  </a:rPr>
                  <a:t>Go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200 possibilities / step</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Chess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 possibilities / step</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Evaluate All Possibilities by Brute Force</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Intractable</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&amp; No</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Way !</a:t>
                </a:r>
              </a:p>
              <a:p>
                <a:pPr marL="457200" indent="-457200" rtl="0">
                  <a:lnSpc>
                    <a:spcPct val="100000"/>
                  </a:lnSpc>
                  <a:buSzPts val="2400"/>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Neither MIN-MAX Nor Alpha–Beta Pruning.</a:t>
                </a:r>
              </a:p>
              <a:p>
                <a:pPr rtl="0">
                  <a:lnSpc>
                    <a:spcPct val="100000"/>
                  </a:lnSpc>
                  <a:buSzPts val="2400"/>
                </a:pPr>
                <a:r>
                  <a:rPr lang="zh-TW" altLang="en-US" sz="3000" dirty="0">
                    <a:latin typeface="Calibri" panose="020F0502020204030204" pitchFamily="34" charset="0"/>
                    <a:cs typeface="Calibri" panose="020F0502020204030204" pitchFamily="34" charset="0"/>
                  </a:rPr>
                  <a:t>→</a:t>
                </a:r>
                <a:r>
                  <a:rPr lang="en-US" altLang="zh-TW" sz="3000" dirty="0">
                    <a:latin typeface="Calibri" panose="020F0502020204030204" pitchFamily="34" charset="0"/>
                    <a:cs typeface="Calibri" panose="020F0502020204030204" pitchFamily="34" charset="0"/>
                  </a:rPr>
                  <a:t>Think:</a:t>
                </a:r>
                <a:r>
                  <a:rPr lang="zh-TW" altLang="en-US" sz="3000" dirty="0">
                    <a:latin typeface="Calibri" panose="020F0502020204030204" pitchFamily="34" charset="0"/>
                    <a:cs typeface="Calibri" panose="020F0502020204030204" pitchFamily="34" charset="0"/>
                  </a:rPr>
                  <a:t> </a:t>
                </a:r>
                <a:r>
                  <a:rPr lang="en-US" altLang="zh-TW" sz="3000" dirty="0">
                    <a:latin typeface="Calibri" panose="020F0502020204030204" pitchFamily="34" charset="0"/>
                    <a:cs typeface="Calibri" panose="020F0502020204030204" pitchFamily="34" charset="0"/>
                  </a:rPr>
                  <a:t>How AlphaGo works?</a:t>
                </a:r>
              </a:p>
            </p:txBody>
          </p:sp>
        </mc:Choice>
        <mc:Fallback xmlns="">
          <p:sp>
            <p:nvSpPr>
              <p:cNvPr id="3" name="內容版面配置區 2">
                <a:extLst>
                  <a:ext uri="{FF2B5EF4-FFF2-40B4-BE49-F238E27FC236}">
                    <a16:creationId xmlns:a16="http://schemas.microsoft.com/office/drawing/2014/main" id="{78ED4587-AFE5-7C8D-935E-C57BB97106CA}"/>
                  </a:ext>
                </a:extLst>
              </p:cNvPr>
              <p:cNvSpPr>
                <a:spLocks noGrp="1" noRot="1" noChangeAspect="1" noMove="1" noResize="1" noEditPoints="1" noAdjustHandles="1" noChangeArrowheads="1" noChangeShapeType="1" noTextEdit="1"/>
              </p:cNvSpPr>
              <p:nvPr>
                <p:ph idx="1"/>
              </p:nvPr>
            </p:nvSpPr>
            <p:spPr>
              <a:xfrm>
                <a:off x="6094476" y="1440000"/>
                <a:ext cx="6012702" cy="5400000"/>
              </a:xfrm>
              <a:blipFill>
                <a:blip r:embed="rId4"/>
                <a:stretch>
                  <a:fillRect l="-3245" t="-2032" r="-1217"/>
                </a:stretch>
              </a:blipFill>
            </p:spPr>
            <p:txBody>
              <a:bodyPr/>
              <a:lstStyle/>
              <a:p>
                <a:r>
                  <a:rPr lang="zh-TW" altLang="en-US">
                    <a:noFill/>
                  </a:rPr>
                  <a:t> </a:t>
                </a:r>
              </a:p>
            </p:txBody>
          </p:sp>
        </mc:Fallback>
      </mc:AlternateContent>
      <p:pic>
        <p:nvPicPr>
          <p:cNvPr id="2050" name="Picture 2" descr="问号（中英文标点符号）_百度百科">
            <a:extLst>
              <a:ext uri="{FF2B5EF4-FFF2-40B4-BE49-F238E27FC236}">
                <a16:creationId xmlns:a16="http://schemas.microsoft.com/office/drawing/2014/main" id="{C877B4BF-C902-DA6A-5ED1-D2DBEBE70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3445" y="5689601"/>
            <a:ext cx="660400"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0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 3 Steps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09600" y="1378043"/>
            <a:ext cx="10972800" cy="4036534"/>
          </a:xfrm>
        </p:spPr>
        <p:txBody>
          <a:bodyPr>
            <a:normAutofit/>
          </a:bodyPr>
          <a:lstStyle/>
          <a:p>
            <a:pPr marL="342900" indent="-3429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Main Steps of AlphaGo can be divided into Three:</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Scanning the board to identify viable moves</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Constructing a tree-like structure to predict potential moves from each viable position.</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Calculating win rates for each branch of the tree and identifying the move with the highest winning probability.</a:t>
            </a:r>
            <a:endParaRPr lang="zh-TW" altLang="en-US"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8883548"/>
      </p:ext>
    </p:extLst>
  </p:cSld>
  <p:clrMapOvr>
    <a:masterClrMapping/>
  </p:clrMapOvr>
</p:sld>
</file>

<file path=ppt/theme/theme1.xml><?xml version="1.0" encoding="utf-8"?>
<a:theme xmlns:a="http://schemas.openxmlformats.org/drawingml/2006/main" name="Splas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1024</TotalTime>
  <Words>4459</Words>
  <Application>Microsoft Office PowerPoint</Application>
  <PresentationFormat>寬螢幕</PresentationFormat>
  <Paragraphs>306</Paragraphs>
  <Slides>26</Slides>
  <Notes>26</Notes>
  <HiddenSlides>1</HiddenSlides>
  <MMClips>1</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26</vt:i4>
      </vt:variant>
    </vt:vector>
  </HeadingPairs>
  <TitlesOfParts>
    <vt:vector size="38" baseType="lpstr">
      <vt:lpstr>Helvetica Neue</vt:lpstr>
      <vt:lpstr>微軟正黑體</vt:lpstr>
      <vt:lpstr>微軟正黑體</vt:lpstr>
      <vt:lpstr>Arial</vt:lpstr>
      <vt:lpstr>Arial</vt:lpstr>
      <vt:lpstr>Avenir Next LT Pro</vt:lpstr>
      <vt:lpstr>Calibri</vt:lpstr>
      <vt:lpstr>Cambria Math</vt:lpstr>
      <vt:lpstr>Posterama</vt:lpstr>
      <vt:lpstr>Roboto</vt:lpstr>
      <vt:lpstr>Wingdings</vt:lpstr>
      <vt:lpstr>SplashVTI</vt:lpstr>
      <vt:lpstr>AlphaGo</vt:lpstr>
      <vt:lpstr>What is AlphaGo</vt:lpstr>
      <vt:lpstr>What is AlphaGo？</vt:lpstr>
      <vt:lpstr>What is AlphaGo？</vt:lpstr>
      <vt:lpstr>Official Trailer: AlphaGo</vt:lpstr>
      <vt:lpstr>Methodology</vt:lpstr>
      <vt:lpstr>Any Other Chess AI Before AlphaGo?</vt:lpstr>
      <vt:lpstr>However</vt:lpstr>
      <vt:lpstr>AlphaGo – 3 Steps</vt:lpstr>
      <vt:lpstr>AlphaGo 2 NetWorks</vt:lpstr>
      <vt:lpstr>AlphaGo  Policy NetWork </vt:lpstr>
      <vt:lpstr>AlphaGo  Value NetWork</vt:lpstr>
      <vt:lpstr>AlphaGo – Value NetWork &amp; Policy NetWork </vt:lpstr>
      <vt:lpstr>AlphaGo Training Process</vt:lpstr>
      <vt:lpstr>Illustration Training Process</vt:lpstr>
      <vt:lpstr>Illustration Supervised Learning</vt:lpstr>
      <vt:lpstr>Illustration Neural NetWork</vt:lpstr>
      <vt:lpstr>Illustration Neural NetWork</vt:lpstr>
      <vt:lpstr>PowerPoint 簡報</vt:lpstr>
      <vt:lpstr>Illustration Monte Carlo</vt:lpstr>
      <vt:lpstr>Application</vt:lpstr>
      <vt:lpstr>AlphaGo Zero by 2017</vt:lpstr>
      <vt:lpstr>Move Over AlphaGo - Alpha Zero </vt:lpstr>
      <vt:lpstr>Application: Teaching Tool</vt:lpstr>
      <vt:lpstr>AlphaGo on StarCraft II – Apha Star</vt:lpstr>
      <vt:lpstr>AlphaStar Competition with Human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哲平 何</dc:creator>
  <cp:lastModifiedBy>哲平 何</cp:lastModifiedBy>
  <cp:revision>695</cp:revision>
  <dcterms:created xsi:type="dcterms:W3CDTF">2023-04-19T11:13:51Z</dcterms:created>
  <dcterms:modified xsi:type="dcterms:W3CDTF">2023-04-24T07:45:59Z</dcterms:modified>
</cp:coreProperties>
</file>